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5"/>
  </p:notesMasterIdLst>
  <p:sldIdLst>
    <p:sldId id="256" r:id="rId2"/>
    <p:sldId id="442" r:id="rId3"/>
    <p:sldId id="257" r:id="rId4"/>
    <p:sldId id="435" r:id="rId5"/>
    <p:sldId id="436" r:id="rId6"/>
    <p:sldId id="428" r:id="rId7"/>
    <p:sldId id="265" r:id="rId8"/>
    <p:sldId id="350" r:id="rId9"/>
    <p:sldId id="262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58" r:id="rId18"/>
    <p:sldId id="429" r:id="rId19"/>
    <p:sldId id="307" r:id="rId20"/>
    <p:sldId id="280" r:id="rId21"/>
    <p:sldId id="277" r:id="rId22"/>
    <p:sldId id="283" r:id="rId23"/>
    <p:sldId id="281" r:id="rId24"/>
    <p:sldId id="430" r:id="rId25"/>
    <p:sldId id="286" r:id="rId26"/>
    <p:sldId id="310" r:id="rId27"/>
    <p:sldId id="311" r:id="rId28"/>
    <p:sldId id="312" r:id="rId29"/>
    <p:sldId id="291" r:id="rId30"/>
    <p:sldId id="293" r:id="rId31"/>
    <p:sldId id="431" r:id="rId32"/>
    <p:sldId id="278" r:id="rId33"/>
    <p:sldId id="298" r:id="rId34"/>
    <p:sldId id="296" r:id="rId35"/>
    <p:sldId id="297" r:id="rId36"/>
    <p:sldId id="279" r:id="rId37"/>
    <p:sldId id="299" r:id="rId38"/>
    <p:sldId id="303" r:id="rId39"/>
    <p:sldId id="304" r:id="rId40"/>
    <p:sldId id="305" r:id="rId41"/>
    <p:sldId id="308" r:id="rId42"/>
    <p:sldId id="332" r:id="rId43"/>
    <p:sldId id="317" r:id="rId44"/>
    <p:sldId id="309" r:id="rId45"/>
    <p:sldId id="313" r:id="rId46"/>
    <p:sldId id="331" r:id="rId47"/>
    <p:sldId id="314" r:id="rId48"/>
    <p:sldId id="333" r:id="rId49"/>
    <p:sldId id="315" r:id="rId50"/>
    <p:sldId id="316" r:id="rId51"/>
    <p:sldId id="318" r:id="rId52"/>
    <p:sldId id="319" r:id="rId53"/>
    <p:sldId id="320" r:id="rId54"/>
    <p:sldId id="321" r:id="rId55"/>
    <p:sldId id="322" r:id="rId56"/>
    <p:sldId id="324" r:id="rId57"/>
    <p:sldId id="325" r:id="rId58"/>
    <p:sldId id="337" r:id="rId59"/>
    <p:sldId id="328" r:id="rId60"/>
    <p:sldId id="329" r:id="rId61"/>
    <p:sldId id="351" r:id="rId62"/>
    <p:sldId id="263" r:id="rId63"/>
    <p:sldId id="334" r:id="rId64"/>
    <p:sldId id="335" r:id="rId65"/>
    <p:sldId id="267" r:id="rId66"/>
    <p:sldId id="356" r:id="rId67"/>
    <p:sldId id="338" r:id="rId68"/>
    <p:sldId id="340" r:id="rId69"/>
    <p:sldId id="341" r:id="rId70"/>
    <p:sldId id="339" r:id="rId71"/>
    <p:sldId id="354" r:id="rId72"/>
    <p:sldId id="355" r:id="rId73"/>
    <p:sldId id="344" r:id="rId74"/>
    <p:sldId id="357" r:id="rId75"/>
    <p:sldId id="342" r:id="rId76"/>
    <p:sldId id="336" r:id="rId77"/>
    <p:sldId id="343" r:id="rId78"/>
    <p:sldId id="345" r:id="rId79"/>
    <p:sldId id="346" r:id="rId80"/>
    <p:sldId id="352" r:id="rId81"/>
    <p:sldId id="358" r:id="rId82"/>
    <p:sldId id="360" r:id="rId83"/>
    <p:sldId id="419" r:id="rId84"/>
    <p:sldId id="420" r:id="rId85"/>
    <p:sldId id="432" r:id="rId86"/>
    <p:sldId id="421" r:id="rId87"/>
    <p:sldId id="422" r:id="rId88"/>
    <p:sldId id="423" r:id="rId89"/>
    <p:sldId id="425" r:id="rId90"/>
    <p:sldId id="426" r:id="rId91"/>
    <p:sldId id="427" r:id="rId92"/>
    <p:sldId id="439" r:id="rId93"/>
    <p:sldId id="424" r:id="rId94"/>
    <p:sldId id="363" r:id="rId95"/>
    <p:sldId id="416" r:id="rId96"/>
    <p:sldId id="418" r:id="rId97"/>
    <p:sldId id="417" r:id="rId98"/>
    <p:sldId id="364" r:id="rId99"/>
    <p:sldId id="365" r:id="rId100"/>
    <p:sldId id="414" r:id="rId101"/>
    <p:sldId id="415" r:id="rId102"/>
    <p:sldId id="413" r:id="rId103"/>
    <p:sldId id="433" r:id="rId104"/>
    <p:sldId id="373" r:id="rId105"/>
    <p:sldId id="400" r:id="rId106"/>
    <p:sldId id="401" r:id="rId107"/>
    <p:sldId id="402" r:id="rId108"/>
    <p:sldId id="403" r:id="rId109"/>
    <p:sldId id="404" r:id="rId110"/>
    <p:sldId id="377" r:id="rId111"/>
    <p:sldId id="389" r:id="rId112"/>
    <p:sldId id="390" r:id="rId113"/>
    <p:sldId id="434" r:id="rId114"/>
    <p:sldId id="379" r:id="rId115"/>
    <p:sldId id="386" r:id="rId116"/>
    <p:sldId id="385" r:id="rId117"/>
    <p:sldId id="366" r:id="rId118"/>
    <p:sldId id="391" r:id="rId119"/>
    <p:sldId id="393" r:id="rId120"/>
    <p:sldId id="438" r:id="rId121"/>
    <p:sldId id="394" r:id="rId122"/>
    <p:sldId id="395" r:id="rId123"/>
    <p:sldId id="396" r:id="rId124"/>
    <p:sldId id="397" r:id="rId125"/>
    <p:sldId id="398" r:id="rId126"/>
    <p:sldId id="367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368" r:id="rId135"/>
    <p:sldId id="399" r:id="rId136"/>
    <p:sldId id="369" r:id="rId137"/>
    <p:sldId id="260" r:id="rId138"/>
    <p:sldId id="370" r:id="rId139"/>
    <p:sldId id="375" r:id="rId140"/>
    <p:sldId id="376" r:id="rId141"/>
    <p:sldId id="268" r:id="rId142"/>
    <p:sldId id="264" r:id="rId143"/>
    <p:sldId id="440" r:id="rId144"/>
  </p:sldIdLst>
  <p:sldSz cx="12192000" cy="6858000"/>
  <p:notesSz cx="6858000" cy="9144000"/>
  <p:embeddedFontLst>
    <p:embeddedFont>
      <p:font typeface="Calibri" panose="020F050202020403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pitchFamily="34" charset="0"/>
      <p:regular r:id="rId150"/>
      <p:italic r:id="rId151"/>
    </p:embeddedFont>
    <p:embeddedFont>
      <p:font typeface="Cambria Math" panose="02040503050406030204" pitchFamily="18" charset="0"/>
      <p:regular r:id="rId152"/>
    </p:embeddedFont>
    <p:embeddedFont>
      <p:font typeface="Consolas" panose="020B0609020204030204" pitchFamily="49" charset="0"/>
      <p:regular r:id="rId153"/>
      <p:bold r:id="rId154"/>
      <p:italic r:id="rId155"/>
      <p:boldItalic r:id="rId156"/>
    </p:embeddedFont>
    <p:embeddedFont>
      <p:font typeface="Source Code Pro Light" panose="02010600030101010101" charset="0"/>
      <p:regular r:id="rId15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28B"/>
    <a:srgbClr val="000000"/>
    <a:srgbClr val="1E1E1E"/>
    <a:srgbClr val="1B1C28"/>
    <a:srgbClr val="1F1F1F"/>
    <a:srgbClr val="282828"/>
    <a:srgbClr val="323232"/>
    <a:srgbClr val="3C3C3C"/>
    <a:srgbClr val="50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6" autoAdjust="0"/>
    <p:restoredTop sz="64524" autoAdjust="0"/>
  </p:normalViewPr>
  <p:slideViewPr>
    <p:cSldViewPr snapToGrid="0">
      <p:cViewPr varScale="1">
        <p:scale>
          <a:sx n="60" d="100"/>
          <a:sy n="60" d="100"/>
        </p:scale>
        <p:origin x="714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9.fntdata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5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53" Type="http://schemas.openxmlformats.org/officeDocument/2006/relationships/font" Target="fonts/font8.fntdata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151" Type="http://schemas.openxmlformats.org/officeDocument/2006/relationships/font" Target="fonts/font6.fntdata"/><Relationship Id="rId15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23615-98A8-41C9-B221-8ABF43147224}" type="datetimeFigureOut">
              <a:rPr lang="es-ES" smtClean="0"/>
              <a:t>31/10/2021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4B7A-DDE0-4596-9730-48B26724F0B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76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Hi,</a:t>
            </a:r>
          </a:p>
          <a:p>
            <a:endParaRPr lang="en-US" noProof="0" dirty="0"/>
          </a:p>
          <a:p>
            <a:r>
              <a:rPr lang="en-US" noProof="0" dirty="0"/>
              <a:t>Thanks for the introduction.</a:t>
            </a:r>
          </a:p>
          <a:p>
            <a:endParaRPr lang="en-US" noProof="0" dirty="0"/>
          </a:p>
          <a:p>
            <a:r>
              <a:rPr lang="en-US" noProof="0" dirty="0"/>
              <a:t>So, I’ll be talking about</a:t>
            </a:r>
          </a:p>
          <a:p>
            <a:r>
              <a:rPr lang="en-US" baseline="0" noProof="0" dirty="0"/>
              <a:t>Filmic SMAA.</a:t>
            </a:r>
          </a:p>
          <a:p>
            <a:endParaRPr lang="en-US" baseline="0" noProof="0" dirty="0"/>
          </a:p>
          <a:p>
            <a:r>
              <a:rPr lang="en-US" baseline="0" noProof="0" dirty="0"/>
              <a:t>It has been 3 years now since the last release of SMAA.</a:t>
            </a:r>
          </a:p>
          <a:p>
            <a:endParaRPr lang="en-US" baseline="0" noProof="0" dirty="0"/>
          </a:p>
          <a:p>
            <a:r>
              <a:rPr lang="en-US" baseline="0" noProof="0" dirty="0"/>
              <a:t>Since then, we have seen substantial improvements in temporal AA,</a:t>
            </a:r>
          </a:p>
          <a:p>
            <a:r>
              <a:rPr lang="en-US" baseline="0" noProof="0" dirty="0"/>
              <a:t>some of them in past editions of this course.</a:t>
            </a:r>
          </a:p>
          <a:p>
            <a:endParaRPr lang="en-US" baseline="0" noProof="0" dirty="0"/>
          </a:p>
          <a:p>
            <a:r>
              <a:rPr lang="en-US" baseline="0" noProof="0" dirty="0"/>
              <a:t>During this time we’ve also been working on improving SMAA, in both its morphological and temporal components.</a:t>
            </a:r>
          </a:p>
          <a:p>
            <a:endParaRPr lang="en-US" baseline="0" noProof="0" dirty="0"/>
          </a:p>
          <a:p>
            <a:r>
              <a:rPr lang="en-US" baseline="0" noProof="0" dirty="0"/>
              <a:t>In this presentation I’ll be covering these improvements,</a:t>
            </a:r>
          </a:p>
          <a:p>
            <a:r>
              <a:rPr lang="en-US" baseline="0" noProof="0" dirty="0"/>
              <a:t>how SMAA adopted some of the most useful ideas in the current state of the art,</a:t>
            </a:r>
          </a:p>
          <a:p>
            <a:r>
              <a:rPr lang="en-US" baseline="0" noProof="0" dirty="0"/>
              <a:t>and how we improved upon some of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8921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For this we have to figure out the blue line, </a:t>
            </a:r>
          </a:p>
          <a:p>
            <a:endParaRPr lang="en-US" baseline="0" noProof="0" dirty="0"/>
          </a:p>
          <a:p>
            <a:r>
              <a:rPr lang="en-US" baseline="0" noProof="0" dirty="0"/>
              <a:t>which represents the revectorization of this pixel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92010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tried different smoothsteps, and we</a:t>
            </a:r>
            <a:r>
              <a:rPr lang="en-US" baseline="0" dirty="0"/>
              <a:t> choose the one on the right, which has the strongest S-shape,</a:t>
            </a:r>
          </a:p>
          <a:p>
            <a:endParaRPr lang="en-US" baseline="0" dirty="0"/>
          </a:p>
          <a:p>
            <a:r>
              <a:rPr lang="en-US" baseline="0" dirty="0"/>
              <a:t>which will obviously have the strongest sharpening effect,</a:t>
            </a:r>
          </a:p>
          <a:p>
            <a:endParaRPr lang="en-US" baseline="0" dirty="0"/>
          </a:p>
          <a:p>
            <a:r>
              <a:rPr lang="en-US" baseline="0" dirty="0"/>
              <a:t>given that it will snap samples more strongly to the pixel centers.</a:t>
            </a:r>
          </a:p>
          <a:p>
            <a:endParaRPr lang="en-US" baseline="0" dirty="0"/>
          </a:p>
          <a:p>
            <a:r>
              <a:rPr lang="en-US" baseline="0" dirty="0"/>
              <a:t>But it is expensive…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49603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do instead</a:t>
            </a:r>
            <a:r>
              <a:rPr lang="en-US" baseline="0" dirty="0"/>
              <a:t> is to approximate this using the cubic smoothstep,</a:t>
            </a:r>
          </a:p>
          <a:p>
            <a:endParaRPr lang="en-US" baseline="0" dirty="0"/>
          </a:p>
          <a:p>
            <a:r>
              <a:rPr lang="en-US" baseline="0" dirty="0"/>
              <a:t>but with a clamp and rescale,</a:t>
            </a:r>
          </a:p>
          <a:p>
            <a:endParaRPr lang="en-US" baseline="0" dirty="0"/>
          </a:p>
          <a:p>
            <a:r>
              <a:rPr lang="en-US" baseline="0" dirty="0"/>
              <a:t>which is what you can see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5514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here we have some results.</a:t>
            </a:r>
          </a:p>
          <a:p>
            <a:endParaRPr lang="en-US" baseline="0" dirty="0"/>
          </a:p>
          <a:p>
            <a:r>
              <a:rPr lang="en-US" baseline="0" dirty="0"/>
              <a:t>This is the current frame…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79915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this is the resampled frame.</a:t>
            </a:r>
          </a:p>
          <a:p>
            <a:endParaRPr lang="en-US" dirty="0"/>
          </a:p>
          <a:p>
            <a:r>
              <a:rPr lang="en-US" dirty="0"/>
              <a:t>As</a:t>
            </a:r>
            <a:r>
              <a:rPr lang="en-US" baseline="0" dirty="0"/>
              <a:t> you can observe it is substantially blurrier.</a:t>
            </a:r>
          </a:p>
          <a:p>
            <a:endParaRPr lang="en-US" baseline="0" dirty="0"/>
          </a:p>
          <a:p>
            <a:r>
              <a:rPr lang="en-US" baseline="0" dirty="0"/>
              <a:t>[back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8694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the previous frame but</a:t>
            </a:r>
            <a:r>
              <a:rPr lang="en-US" baseline="0" dirty="0"/>
              <a:t> resampled using the approximated smootheststep.</a:t>
            </a:r>
          </a:p>
          <a:p>
            <a:endParaRPr lang="en-US" baseline="0" dirty="0"/>
          </a:p>
          <a:p>
            <a:r>
              <a:rPr lang="en-US" baseline="0" dirty="0"/>
              <a:t>[flip back and fort]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36038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Quincunx is sampling scheme that yields</a:t>
            </a:r>
            <a:r>
              <a:rPr lang="en-US" baseline="0" dirty="0"/>
              <a:t> an effective coverage near to 4x,</a:t>
            </a:r>
          </a:p>
          <a:p>
            <a:r>
              <a:rPr lang="en-US" baseline="0" dirty="0"/>
              <a:t>but only with two samples.</a:t>
            </a:r>
          </a:p>
          <a:p>
            <a:endParaRPr lang="en-US" baseline="0" dirty="0"/>
          </a:p>
          <a:p>
            <a:r>
              <a:rPr lang="en-US" baseline="0" dirty="0"/>
              <a:t>The drawback is that it softens the texture details,</a:t>
            </a:r>
          </a:p>
          <a:p>
            <a:r>
              <a:rPr lang="en-US" baseline="0" dirty="0"/>
              <a:t>which was infamous in the previous generation of consoles.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641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have a comparison of regular 2x…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5271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Quincunx. </a:t>
            </a:r>
          </a:p>
          <a:p>
            <a:endParaRPr lang="en-US" dirty="0"/>
          </a:p>
          <a:p>
            <a:r>
              <a:rPr lang="en-US" dirty="0"/>
              <a:t>Notice the improved subpixel coverage on the first</a:t>
            </a:r>
            <a:r>
              <a:rPr lang="en-US" baseline="0" dirty="0"/>
              <a:t> and second images,</a:t>
            </a:r>
          </a:p>
          <a:p>
            <a:endParaRPr lang="en-US" baseline="0" dirty="0"/>
          </a:p>
          <a:p>
            <a:r>
              <a:rPr lang="en-US" baseline="0" dirty="0"/>
              <a:t>but the softer texture details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97622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Quincunx averages 5 samples.</a:t>
            </a:r>
          </a:p>
          <a:p>
            <a:endParaRPr lang="en-US" dirty="0"/>
          </a:p>
          <a:p>
            <a:r>
              <a:rPr lang="en-US" dirty="0"/>
              <a:t>However, the four pixels in</a:t>
            </a:r>
            <a:r>
              <a:rPr lang="en-US" baseline="0" dirty="0"/>
              <a:t> blue can be efficiently sampled using bilinear filtering and a texture coordinate offset.</a:t>
            </a:r>
          </a:p>
          <a:p>
            <a:endParaRPr lang="en-US" baseline="0" dirty="0"/>
          </a:p>
          <a:p>
            <a:r>
              <a:rPr lang="en-US" baseline="0" dirty="0"/>
              <a:t>So the good news here, is that it has the same performance as regular 2x sampling.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5855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improve upon regular quincunx, we realized that its effect can be modulated according to local contrast.</a:t>
            </a:r>
          </a:p>
          <a:p>
            <a:endParaRPr lang="en-US" baseline="0" dirty="0"/>
          </a:p>
          <a:p>
            <a:r>
              <a:rPr lang="en-US" baseline="0" dirty="0"/>
              <a:t>This way, we only apply it where high contrast is detected, allowing to better preserve texture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86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 this revectorization, we will fill the areas under the line using the opposite color</a:t>
            </a:r>
            <a:r>
              <a:rPr lang="en-US" baseline="0" dirty="0">
                <a:solidFill>
                  <a:schemeClr val="tx1"/>
                </a:solidFill>
              </a:rPr>
              <a:t> at each pixel.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is then translated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24324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the regular 2x </a:t>
            </a:r>
            <a:r>
              <a:rPr lang="en-US" baseline="0" dirty="0"/>
              <a:t>sampling…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6315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here the contrast-aware</a:t>
            </a:r>
            <a:r>
              <a:rPr lang="en-US" baseline="0" dirty="0"/>
              <a:t> </a:t>
            </a:r>
            <a:r>
              <a:rPr lang="en-US" dirty="0"/>
              <a:t>Quincunx that we just introduced.</a:t>
            </a:r>
          </a:p>
          <a:p>
            <a:endParaRPr lang="en-US" dirty="0"/>
          </a:p>
          <a:p>
            <a:r>
              <a:rPr lang="en-US" dirty="0"/>
              <a:t>Note that it still improves</a:t>
            </a:r>
            <a:r>
              <a:rPr lang="en-US" baseline="0" dirty="0"/>
              <a:t> on the subsample coverage,</a:t>
            </a:r>
          </a:p>
          <a:p>
            <a:endParaRPr lang="en-US" baseline="0" dirty="0"/>
          </a:p>
          <a:p>
            <a:r>
              <a:rPr lang="en-US" baseline="0" dirty="0"/>
              <a:t>but is also able to keep most of the texture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07002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error</a:t>
            </a:r>
            <a:r>
              <a:rPr lang="en-US" baseline="0" dirty="0"/>
              <a:t> done with temporal supersampling is that the derivatives will be incorrect.</a:t>
            </a:r>
          </a:p>
          <a:p>
            <a:endParaRPr lang="en-US" baseline="0" dirty="0"/>
          </a:p>
          <a:p>
            <a:r>
              <a:rPr lang="en-US" baseline="0" dirty="0"/>
              <a:t>So, here we can see the correct ones for the case of 1x uniform grid…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632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r>
              <a:rPr lang="en-US" baseline="0" dirty="0"/>
              <a:t> when using temporal supersampling we still use the same,</a:t>
            </a:r>
          </a:p>
          <a:p>
            <a:endParaRPr lang="en-US" baseline="0" dirty="0"/>
          </a:p>
          <a:p>
            <a:r>
              <a:rPr lang="en-US" baseline="0" dirty="0"/>
              <a:t>but the distances from subsamples is now smaller.</a:t>
            </a:r>
          </a:p>
          <a:p>
            <a:endParaRPr lang="en-US" baseline="0" dirty="0"/>
          </a:p>
          <a:p>
            <a:r>
              <a:rPr lang="en-US" baseline="0" dirty="0"/>
              <a:t>This translate to blurring.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06678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think of derivatives as a filtering radius, and we adjust</a:t>
            </a:r>
            <a:r>
              <a:rPr lang="en-US" baseline="0" dirty="0"/>
              <a:t> gradients by diagonal distance,</a:t>
            </a:r>
          </a:p>
          <a:p>
            <a:r>
              <a:rPr lang="en-US" baseline="0" dirty="0"/>
              <a:t>as we illustrate on the bottom right,</a:t>
            </a:r>
          </a:p>
          <a:p>
            <a:r>
              <a:rPr lang="en-US" dirty="0"/>
              <a:t>we can</a:t>
            </a:r>
            <a:r>
              <a:rPr lang="en-US" baseline="0" dirty="0"/>
              <a:t> trade from blur and aliasing by minimizing either the overlap or the holes.</a:t>
            </a:r>
          </a:p>
          <a:p>
            <a:r>
              <a:rPr lang="en-US" baseline="0" dirty="0"/>
              <a:t>But this can get expensive.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2438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an alternative is to sample the texture</a:t>
            </a:r>
            <a:r>
              <a:rPr lang="en-US" baseline="0" dirty="0"/>
              <a:t> maps on the barycentric position of the temporal subsamples,</a:t>
            </a:r>
          </a:p>
          <a:p>
            <a:r>
              <a:rPr lang="en-US" baseline="0" dirty="0"/>
              <a:t>as multisampling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63994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the results</a:t>
            </a:r>
            <a:r>
              <a:rPr lang="en-US" baseline="0" dirty="0"/>
              <a:t> for the uniform grid…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7946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…this is the temporal</a:t>
            </a:r>
            <a:r>
              <a:rPr lang="en-US" baseline="0" dirty="0"/>
              <a:t> supersampling case, which as you can see is blurrier…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0185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…this is the barycentric</a:t>
            </a:r>
            <a:r>
              <a:rPr lang="en-US" baseline="0" dirty="0"/>
              <a:t> position</a:t>
            </a:r>
            <a:r>
              <a:rPr lang="en-US" dirty="0"/>
              <a:t> approach, which gets back all</a:t>
            </a:r>
            <a:r>
              <a:rPr lang="en-US" baseline="0" dirty="0"/>
              <a:t> the sharpness…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79067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</a:t>
            </a:r>
            <a:r>
              <a:rPr lang="en-US" baseline="0" dirty="0"/>
              <a:t> this is the SampleGrad approach that can sometimes get even sharper results at expense of some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2650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…gray levels, which approximate the real shape for the resolution that we have.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10869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before color weighting </a:t>
            </a:r>
            <a:r>
              <a:rPr lang="en-US" baseline="0" dirty="0"/>
              <a:t>is what is used to reject the previous frame subsamples for supersampling,</a:t>
            </a:r>
          </a:p>
          <a:p>
            <a:r>
              <a:rPr lang="en-US" baseline="0" dirty="0"/>
              <a:t>which is specially useful for samples that doesn’t have valid velocity information like alpha blended objects.</a:t>
            </a:r>
          </a:p>
          <a:p>
            <a:endParaRPr lang="en-US" baseline="0" dirty="0"/>
          </a:p>
          <a:p>
            <a:r>
              <a:rPr lang="en-US" baseline="0" dirty="0"/>
              <a:t>In the original formulation, sum absolute differences are used over 3x3 blocks, which unfortunately are expensive.</a:t>
            </a:r>
          </a:p>
          <a:p>
            <a:endParaRPr lang="en-US" baseline="0" dirty="0"/>
          </a:p>
          <a:p>
            <a:r>
              <a:rPr lang="en-US" dirty="0"/>
              <a:t>To improve</a:t>
            </a:r>
            <a:r>
              <a:rPr lang="en-US" baseline="0" dirty="0"/>
              <a:t> on that, we store luma for each frame, and we use Gather to fetch 2x2 blocks,</a:t>
            </a:r>
          </a:p>
          <a:p>
            <a:r>
              <a:rPr lang="en-US" baseline="0" dirty="0"/>
              <a:t>which reduces the number of samples from 18 to 2..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5458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top of comparing fames N and N-2, we also compare N-1 and N-3,</a:t>
            </a:r>
          </a:p>
          <a:p>
            <a:r>
              <a:rPr lang="en-US" baseline="0" dirty="0"/>
              <a:t>which helps to reject ghosting samples more often.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73906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</a:t>
            </a:r>
            <a:r>
              <a:rPr lang="en-US" baseline="0" dirty="0"/>
              <a:t> have a comparison for an object that doesn’t write velocities, and without color weighting…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9114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have the regular color weighting…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3628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this</a:t>
            </a:r>
            <a:r>
              <a:rPr lang="en-US" baseline="0" dirty="0"/>
              <a:t> our proposed extended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41617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of absolute</a:t>
            </a:r>
            <a:r>
              <a:rPr lang="en-US" baseline="0" dirty="0"/>
              <a:t> differences work well for translations,</a:t>
            </a:r>
          </a:p>
          <a:p>
            <a:r>
              <a:rPr lang="en-US" baseline="0" dirty="0"/>
              <a:t>but is not ideal for rotations or perspective transforms.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79800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replace</a:t>
            </a:r>
            <a:r>
              <a:rPr lang="en-US" baseline="0" dirty="0"/>
              <a:t> this by a different logic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For each sample in the current frame 2x2</a:t>
            </a:r>
            <a:r>
              <a:rPr lang="en-US" baseline="0" dirty="0"/>
              <a:t> block,</a:t>
            </a:r>
          </a:p>
          <a:p>
            <a:r>
              <a:rPr lang="en-US" baseline="0" dirty="0"/>
              <a:t>we find the closest match in the older frame 2x2 block, and keep its difference.</a:t>
            </a:r>
          </a:p>
          <a:p>
            <a:endParaRPr lang="en-US" baseline="0" dirty="0"/>
          </a:p>
          <a:p>
            <a:r>
              <a:rPr lang="en-US" baseline="0" dirty="0"/>
              <a:t>Then we sum the 4 closest-match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55638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it can seen that the closest match approach is keeping more subpixel</a:t>
            </a:r>
            <a:r>
              <a:rPr lang="en-US" baseline="0" dirty="0"/>
              <a:t> features</a:t>
            </a:r>
          </a:p>
          <a:p>
            <a:r>
              <a:rPr lang="en-US" baseline="0" dirty="0"/>
              <a:t>than the 2x2 sum of absolute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428529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Velocity buffers</a:t>
            </a:r>
            <a:r>
              <a:rPr lang="en-US" baseline="0" dirty="0"/>
              <a:t> are pretty fat.</a:t>
            </a:r>
          </a:p>
          <a:p>
            <a:endParaRPr lang="en-US" baseline="0" dirty="0"/>
          </a:p>
          <a:p>
            <a:r>
              <a:rPr lang="en-US" baseline="0" dirty="0"/>
              <a:t>Reducing its memory footprint helps to optimize memory bandwidth usage,</a:t>
            </a:r>
          </a:p>
          <a:p>
            <a:r>
              <a:rPr lang="en-US" baseline="0" dirty="0"/>
              <a:t>which was a problem for us.</a:t>
            </a:r>
          </a:p>
          <a:p>
            <a:endParaRPr lang="en-US" baseline="0" dirty="0"/>
          </a:p>
          <a:p>
            <a:r>
              <a:rPr lang="en-US" baseline="0" dirty="0"/>
              <a:t>So we definitely wanted to improve in this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3577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reduce the velocity buffer from 16-bit to 8-bit without a loss of perceptual quality,</a:t>
            </a:r>
          </a:p>
          <a:p>
            <a:r>
              <a:rPr lang="en-US" baseline="0" dirty="0"/>
              <a:t>we use a two-piece linear function to improve the accuracy for the smaller velocities.</a:t>
            </a:r>
          </a:p>
          <a:p>
            <a:endParaRPr lang="en-US" baseline="0" dirty="0"/>
          </a:p>
          <a:p>
            <a:r>
              <a:rPr lang="en-US" baseline="0" dirty="0"/>
              <a:t>We used this instead of a 8-bit gamma,</a:t>
            </a:r>
          </a:p>
          <a:p>
            <a:r>
              <a:rPr lang="en-US" baseline="0" dirty="0"/>
              <a:t>as it allowed us to keep a constant precision over a longer range.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156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But, ok, let’s rewind.</a:t>
            </a:r>
            <a:endParaRPr lang="en-US" baseline="0" noProof="0" dirty="0"/>
          </a:p>
          <a:p>
            <a:endParaRPr lang="en-US" baseline="0" noProof="0" dirty="0"/>
          </a:p>
          <a:p>
            <a:r>
              <a:rPr lang="en-US" noProof="0" dirty="0"/>
              <a:t>T</a:t>
            </a:r>
            <a:r>
              <a:rPr lang="en-US" baseline="0" noProof="0" dirty="0"/>
              <a:t>he first step is detecting where the edges are, which are the lines marked on green.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87919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optimization</a:t>
            </a:r>
            <a:r>
              <a:rPr lang="en-US" baseline="0" dirty="0"/>
              <a:t> that we performed is to precalculate the nearest velocity during the static and dynamic velocities composite pass,</a:t>
            </a:r>
          </a:p>
          <a:p>
            <a:r>
              <a:rPr lang="en-US" baseline="0" dirty="0"/>
              <a:t>a pass that is typically found in many engines.</a:t>
            </a:r>
          </a:p>
          <a:p>
            <a:endParaRPr lang="en-US" baseline="0" dirty="0"/>
          </a:p>
          <a:p>
            <a:r>
              <a:rPr lang="en-US" baseline="0" dirty="0"/>
              <a:t>We actually downsample to half res, and pick the sample in the 2x2 quad that is closest to the camera.</a:t>
            </a:r>
          </a:p>
          <a:p>
            <a:endParaRPr lang="en-US" baseline="0" dirty="0"/>
          </a:p>
          <a:p>
            <a:r>
              <a:rPr lang="en-US" baseline="0" dirty="0"/>
              <a:t>Performing this downsample made the composite much faster, and we can further reduce its cost by using async compute.</a:t>
            </a:r>
          </a:p>
          <a:p>
            <a:endParaRPr lang="en-US" baseline="0" dirty="0"/>
          </a:p>
          <a:p>
            <a:r>
              <a:rPr lang="en-US" baseline="0" dirty="0"/>
              <a:t>This reduces the original 10-sample closest velocity to 2 gathers for the velocity, and one for the depth.</a:t>
            </a:r>
          </a:p>
          <a:p>
            <a:endParaRPr lang="en-US" baseline="0" dirty="0"/>
          </a:p>
          <a:p>
            <a:r>
              <a:rPr lang="en-US" baseline="0" dirty="0"/>
              <a:t>Combined with the 8-bit optimization, this reduced the footprint from 8MB to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09986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optimization</a:t>
            </a:r>
            <a:r>
              <a:rPr lang="en-US" baseline="0" dirty="0"/>
              <a:t> that we found helpful is to reduce the amount of processed morphological and temporal edges, near the sides of the screen,</a:t>
            </a:r>
          </a:p>
          <a:p>
            <a:r>
              <a:rPr lang="en-US" baseline="0" dirty="0"/>
              <a:t>as we don’t often look there,</a:t>
            </a:r>
          </a:p>
          <a:p>
            <a:r>
              <a:rPr lang="en-US" baseline="0" dirty="0"/>
              <a:t>which is specially true for first person shooters.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2941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far we have presented temporal supersampling with temporal filtering.</a:t>
            </a:r>
          </a:p>
          <a:p>
            <a:endParaRPr lang="en-US" baseline="0" dirty="0"/>
          </a:p>
          <a:p>
            <a:r>
              <a:rPr lang="en-US" baseline="0" dirty="0"/>
              <a:t>But if we change the sample pattern to something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053938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</a:t>
            </a:r>
            <a:r>
              <a:rPr lang="en-US" baseline="0" dirty="0"/>
              <a:t>e can then temporally upsample instead of antialiasing. </a:t>
            </a:r>
          </a:p>
          <a:p>
            <a:endParaRPr lang="en-US" baseline="0" dirty="0"/>
          </a:p>
          <a:p>
            <a:r>
              <a:rPr lang="en-US" baseline="0" dirty="0"/>
              <a:t>So, now instead of averaging these subsamples as in the antialiasing case…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14688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…what we want to do is to output</a:t>
            </a:r>
            <a:r>
              <a:rPr lang="en-US" baseline="0" dirty="0"/>
              <a:t> them to individual pixel positions.</a:t>
            </a:r>
          </a:p>
          <a:p>
            <a:endParaRPr lang="en-US" baseline="0" dirty="0"/>
          </a:p>
          <a:p>
            <a:r>
              <a:rPr lang="en-US" baseline="0" dirty="0"/>
              <a:t>So, this means that everything presented here for temporal supersampling,</a:t>
            </a:r>
          </a:p>
          <a:p>
            <a:r>
              <a:rPr lang="en-US" baseline="0" dirty="0"/>
              <a:t>also applies for temporal upsampling.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36264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finish the talk, I’d like highlight again the core benefits of Filmic SMAA T2x,</a:t>
            </a:r>
          </a:p>
          <a:p>
            <a:endParaRPr lang="en-US" baseline="0" dirty="0"/>
          </a:p>
          <a:p>
            <a:r>
              <a:rPr lang="en-US" baseline="0" dirty="0"/>
              <a:t>which are the sharpness preservation, the robustness, and its quality/performance tradeoff.</a:t>
            </a:r>
          </a:p>
          <a:p>
            <a:endParaRPr lang="en-US" baseline="0" dirty="0"/>
          </a:p>
          <a:p>
            <a:r>
              <a:rPr lang="en-US" baseline="0" dirty="0"/>
              <a:t>We improved many components of the state of the art post-filtering antialiasing toolset, addressing both quality and performance concerns.</a:t>
            </a:r>
          </a:p>
          <a:p>
            <a:endParaRPr lang="en-US" baseline="0" dirty="0"/>
          </a:p>
          <a:p>
            <a:r>
              <a:rPr lang="en-US" baseline="0" dirty="0"/>
              <a:t>For our games, this technique provided the best solution to aliasing issues and we found the residual artifacts to be hard to perceive in the shipped titles.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168279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finishes the talk, I hope you like, and thank you</a:t>
            </a:r>
            <a:r>
              <a:rPr lang="en-US" baseline="0" dirty="0"/>
              <a:t> for your attention.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7083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And now, we have to search for the line ends to the left and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8892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And then, obtain the crossing edges at each side of the line.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0845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With the distances and crossing edges at hand, we have enough information for calculating the areas under the revectorized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736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that was the morphological basics.</a:t>
            </a:r>
          </a:p>
          <a:p>
            <a:endParaRPr lang="en-US" baseline="0" dirty="0"/>
          </a:p>
          <a:p>
            <a:r>
              <a:rPr lang="en-US" baseline="0" dirty="0"/>
              <a:t>And here we have the quality and performance improvements done over this technique.</a:t>
            </a:r>
          </a:p>
          <a:p>
            <a:endParaRPr lang="en-US" baseline="0" dirty="0"/>
          </a:p>
          <a:p>
            <a:r>
              <a:rPr lang="en-US" baseline="0" dirty="0"/>
              <a:t>From all of them, we will be focusing 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11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…these ones.</a:t>
            </a:r>
          </a:p>
          <a:p>
            <a:endParaRPr lang="en-US" baseline="0" dirty="0"/>
          </a:p>
          <a:p>
            <a:r>
              <a:rPr lang="en-US" baseline="0" dirty="0"/>
              <a:t>But you can find the rest on the online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281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start with some quality improvements.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964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way morphological antialiasing works is by searching for lines ends and then to detect patterns,</a:t>
            </a:r>
          </a:p>
          <a:p>
            <a:r>
              <a:rPr lang="en-US" baseline="0" dirty="0"/>
              <a:t>as we mentioned.</a:t>
            </a:r>
          </a:p>
          <a:p>
            <a:endParaRPr lang="en-US" baseline="0" dirty="0"/>
          </a:p>
          <a:p>
            <a:r>
              <a:rPr lang="en-US" dirty="0"/>
              <a:t>So, when</a:t>
            </a:r>
            <a:r>
              <a:rPr lang="en-US" baseline="0" dirty="0"/>
              <a:t> </a:t>
            </a:r>
            <a:r>
              <a:rPr lang="en-US" dirty="0"/>
              <a:t>searching</a:t>
            </a:r>
            <a:r>
              <a:rPr lang="en-US" baseline="0" dirty="0"/>
              <a:t> for lines, we for example follow this green line on the image in the left.</a:t>
            </a:r>
          </a:p>
          <a:p>
            <a:endParaRPr lang="en-US" baseline="0" dirty="0"/>
          </a:p>
          <a:p>
            <a:r>
              <a:rPr lang="en-US" baseline="0" dirty="0"/>
              <a:t>If the green lines finishes, or we find a crossing edge, as you can see in the right, we stop the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294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in the image in the left, we have the input image.</a:t>
            </a:r>
          </a:p>
          <a:p>
            <a:endParaRPr lang="en-US" baseline="0" dirty="0"/>
          </a:p>
          <a:p>
            <a:r>
              <a:rPr lang="en-US" baseline="0" dirty="0"/>
              <a:t>The problem here is that it contains small color differences that are triggering spurious crossing edges,</a:t>
            </a:r>
          </a:p>
          <a:p>
            <a:r>
              <a:rPr lang="en-US" baseline="0" dirty="0"/>
              <a:t>marked in red, and those break the line search earlier than what we’d like.</a:t>
            </a:r>
          </a:p>
          <a:p>
            <a:endParaRPr lang="en-US" baseline="0" dirty="0"/>
          </a:p>
          <a:p>
            <a:r>
              <a:rPr lang="en-US" baseline="0" dirty="0"/>
              <a:t>You can see that the dominant pattern is the one marked in green,</a:t>
            </a:r>
          </a:p>
          <a:p>
            <a:r>
              <a:rPr lang="en-US" baseline="0" dirty="0"/>
              <a:t>and that is what our vision system truly recognizes.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850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this, we introduced</a:t>
            </a:r>
            <a:r>
              <a:rPr lang="en-US" baseline="0" dirty="0"/>
              <a:t> in the original SMAA,</a:t>
            </a:r>
          </a:p>
          <a:p>
            <a:r>
              <a:rPr lang="en-US" baseline="0" dirty="0"/>
              <a:t>a simple technique that we called local contrast edge suppression.</a:t>
            </a:r>
          </a:p>
          <a:p>
            <a:endParaRPr lang="en-US" baseline="0" dirty="0"/>
          </a:p>
          <a:p>
            <a:r>
              <a:rPr lang="en-US" dirty="0"/>
              <a:t>For a given edge, like the one marked in red</a:t>
            </a:r>
            <a:r>
              <a:rPr lang="en-US" baseline="0" dirty="0"/>
              <a:t> on the figure in the right,</a:t>
            </a:r>
          </a:p>
          <a:p>
            <a:r>
              <a:rPr lang="en-US" baseline="0" dirty="0"/>
              <a:t>we check the neighborhood edges,</a:t>
            </a:r>
          </a:p>
          <a:p>
            <a:r>
              <a:rPr lang="en-US" baseline="0" dirty="0"/>
              <a:t>and we suppress it if we find other edge that dominates it in terms of contrast.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019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this has a</a:t>
            </a:r>
            <a:r>
              <a:rPr lang="en-US" baseline="0" dirty="0"/>
              <a:t> failure case that makes the line search to fail sometimes.</a:t>
            </a:r>
          </a:p>
          <a:p>
            <a:endParaRPr lang="en-US" baseline="0" dirty="0"/>
          </a:p>
          <a:p>
            <a:r>
              <a:rPr lang="en-US" baseline="0" dirty="0"/>
              <a:t>So, let me zoom in so that we can more clearly see what is going on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098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here, is that sometimes</a:t>
            </a:r>
            <a:r>
              <a:rPr lang="en-US" baseline="0" dirty="0"/>
              <a:t> even if an edge is much stronger than other,</a:t>
            </a:r>
          </a:p>
          <a:p>
            <a:endParaRPr lang="en-US" baseline="0" dirty="0"/>
          </a:p>
          <a:p>
            <a:r>
              <a:rPr lang="en-US" baseline="0" dirty="0"/>
              <a:t>it doesn’t lead to any meaningful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5296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for example here the edge marked in the red</a:t>
            </a:r>
          </a:p>
          <a:p>
            <a:r>
              <a:rPr lang="en-US" baseline="0" dirty="0"/>
              <a:t>is being suppressed by the edge in green</a:t>
            </a:r>
          </a:p>
          <a:p>
            <a:r>
              <a:rPr lang="en-US" baseline="0" dirty="0"/>
              <a:t>because of the much higher contrast.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375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we have the new approach to this problem.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tried to better mimic how our vision system perceives patterns,</a:t>
            </a:r>
          </a:p>
          <a:p>
            <a:r>
              <a:rPr lang="en-US" baseline="0" dirty="0"/>
              <a:t>as it is not just a matter contrast for a single edge,</a:t>
            </a:r>
          </a:p>
          <a:p>
            <a:r>
              <a:rPr lang="en-US" baseline="0" dirty="0"/>
              <a:t>but we rather perform an early pattern matching during edge detection.</a:t>
            </a:r>
          </a:p>
          <a:p>
            <a:endParaRPr lang="en-US" baseline="0" dirty="0"/>
          </a:p>
          <a:p>
            <a:r>
              <a:rPr lang="en-US" baseline="0" dirty="0"/>
              <a:t>For this, we first search for all patterns that pass through current edge, marked in red.</a:t>
            </a:r>
          </a:p>
          <a:p>
            <a:endParaRPr lang="en-US" baseline="0" dirty="0"/>
          </a:p>
          <a:p>
            <a:r>
              <a:rPr lang="en-US" baseline="0" dirty="0"/>
              <a:t>We then score the patterns accumulating the absolute differences of their edges.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08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follow</a:t>
            </a:r>
            <a:r>
              <a:rPr lang="en-US" baseline="0" dirty="0"/>
              <a:t> the same procedure for the patterns that do not pass through the current edge,</a:t>
            </a:r>
          </a:p>
          <a:p>
            <a:r>
              <a:rPr lang="en-US" baseline="0" dirty="0"/>
              <a:t>and again score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1502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we compare the highest scored</a:t>
            </a:r>
            <a:r>
              <a:rPr lang="en-US" baseline="0" dirty="0"/>
              <a:t> pattern of the two previous sets.</a:t>
            </a:r>
          </a:p>
          <a:p>
            <a:endParaRPr lang="en-US" baseline="0" dirty="0"/>
          </a:p>
          <a:p>
            <a:r>
              <a:rPr lang="en-US" baseline="0" dirty="0"/>
              <a:t>If the one that wins is from the set of patterns that do not pass through the current edge,</a:t>
            </a:r>
          </a:p>
          <a:p>
            <a:r>
              <a:rPr lang="en-US" baseline="0" dirty="0"/>
              <a:t>we suppress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7672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is the result of our previous approach to this</a:t>
            </a:r>
            <a:r>
              <a:rPr lang="en-US" baseline="0" dirty="0"/>
              <a:t> problem…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02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first goal of SMAA</a:t>
            </a:r>
            <a:r>
              <a:rPr lang="en-US" baseline="0" noProof="0" dirty="0"/>
              <a:t> has always been to preserve image sharpness.</a:t>
            </a:r>
          </a:p>
          <a:p>
            <a:endParaRPr lang="en-US" baseline="0" noProof="0" dirty="0"/>
          </a:p>
          <a:p>
            <a:r>
              <a:rPr lang="en-US" baseline="0" noProof="0" dirty="0"/>
              <a:t>Both morphological and temporal can potentially blur the image, and this is an effect that stacks up,</a:t>
            </a:r>
          </a:p>
          <a:p>
            <a:r>
              <a:rPr lang="en-US" baseline="0" noProof="0" dirty="0"/>
              <a:t>and can end up being very noticeable in the end.</a:t>
            </a:r>
            <a:endParaRPr lang="en-US" noProof="0" dirty="0"/>
          </a:p>
          <a:p>
            <a:endParaRPr lang="en-US" baseline="0" noProof="0" dirty="0"/>
          </a:p>
          <a:p>
            <a:r>
              <a:rPr lang="en-US" baseline="0" noProof="0" dirty="0"/>
              <a:t>Because of this, every feature that we have introduced for both morphological and temporal antialiasing</a:t>
            </a:r>
          </a:p>
          <a:p>
            <a:r>
              <a:rPr lang="en-US" baseline="0" noProof="0" dirty="0"/>
              <a:t>has been tuned to preserve image sharpness as much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7311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this is the result</a:t>
            </a:r>
            <a:r>
              <a:rPr lang="en-US" baseline="0" dirty="0"/>
              <a:t> of the morphological edge suppression.</a:t>
            </a:r>
          </a:p>
          <a:p>
            <a:endParaRPr lang="en-US" baseline="0" dirty="0"/>
          </a:p>
          <a:p>
            <a:r>
              <a:rPr lang="en-US" baseline="0" dirty="0"/>
              <a:t>[back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5559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</a:t>
            </a:r>
            <a:r>
              <a:rPr lang="en-US" baseline="0" dirty="0"/>
              <a:t> quite expensive given the many patterns to search for.</a:t>
            </a:r>
          </a:p>
          <a:p>
            <a:endParaRPr lang="en-US" baseline="0" dirty="0"/>
          </a:p>
          <a:p>
            <a:r>
              <a:rPr lang="en-US" baseline="0" dirty="0"/>
              <a:t>So, we factorized the patterns calculations into smaller pieces so that they can be reused in multiple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1607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Texture details can be sometimes confused with morphological</a:t>
            </a:r>
            <a:r>
              <a:rPr lang="en-US" baseline="0" dirty="0"/>
              <a:t> patterns.</a:t>
            </a:r>
          </a:p>
          <a:p>
            <a:endParaRPr lang="en-US" baseline="0" dirty="0"/>
          </a:p>
          <a:p>
            <a:r>
              <a:rPr lang="en-US" baseline="0" dirty="0"/>
              <a:t>In order to prevent this, we extended the pattern recognition,</a:t>
            </a:r>
          </a:p>
          <a:p>
            <a:r>
              <a:rPr lang="en-US" baseline="0" dirty="0"/>
              <a:t>to make sure we only deal with silhouette lines.</a:t>
            </a:r>
          </a:p>
          <a:p>
            <a:endParaRPr lang="en-US" baseline="0" dirty="0"/>
          </a:p>
          <a:p>
            <a:r>
              <a:rPr lang="en-US" baseline="0" dirty="0"/>
              <a:t>This translates to less filtered pixels, and sharper results.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505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have some examples without silhouette line detection…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29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here with it.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496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three basic types of morphological patterns,</a:t>
            </a:r>
            <a:endParaRPr lang="en-US" baseline="0" dirty="0"/>
          </a:p>
          <a:p>
            <a:r>
              <a:rPr lang="en-US" baseline="0" dirty="0"/>
              <a:t>the u-patterns can be specially problematic given their lack of temporal stability.</a:t>
            </a:r>
          </a:p>
          <a:p>
            <a:endParaRPr lang="en-US" baseline="0" dirty="0"/>
          </a:p>
          <a:p>
            <a:r>
              <a:rPr lang="en-US" baseline="0" dirty="0"/>
              <a:t>They can suddenly appear and disappear,</a:t>
            </a:r>
          </a:p>
          <a:p>
            <a:r>
              <a:rPr lang="en-US" baseline="0" dirty="0"/>
              <a:t>which is specially true for the smaller ones.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620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</a:t>
            </a:r>
            <a:r>
              <a:rPr lang="en-US" baseline="0" dirty="0"/>
              <a:t> thing that comes to the mind to reduce these problems is to use a flat line for the revectorization,</a:t>
            </a:r>
          </a:p>
          <a:p>
            <a:r>
              <a:rPr lang="en-US" baseline="0" dirty="0"/>
              <a:t>as can be seen on the right,</a:t>
            </a:r>
          </a:p>
          <a:p>
            <a:r>
              <a:rPr lang="en-US" baseline="0" dirty="0"/>
              <a:t>instead of the original triangle on the left.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1454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an image with the original triangle…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3905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with the flat-line revectorization.</a:t>
            </a:r>
          </a:p>
          <a:p>
            <a:endParaRPr lang="en-US" dirty="0"/>
          </a:p>
          <a:p>
            <a:r>
              <a:rPr lang="en-US" dirty="0"/>
              <a:t>Unfortunately, it can generate unnatural silhouettes on curved objects,</a:t>
            </a:r>
          </a:p>
          <a:p>
            <a:r>
              <a:rPr lang="en-US" dirty="0"/>
              <a:t>as can be seen on the right.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2737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something</a:t>
            </a:r>
            <a:r>
              <a:rPr lang="en-US" baseline="0" dirty="0"/>
              <a:t> in-between allows to better preserve the shapes while still doing stronger blending than the triangle revectorization.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089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second goal is robustness.</a:t>
            </a:r>
          </a:p>
          <a:p>
            <a:endParaRPr lang="en-US" baseline="0" noProof="0" dirty="0"/>
          </a:p>
          <a:p>
            <a:r>
              <a:rPr lang="en-US" baseline="0" noProof="0" dirty="0"/>
              <a:t>Temporal antialiasing can have a striking effect on image quality.</a:t>
            </a:r>
          </a:p>
          <a:p>
            <a:endParaRPr lang="en-US" baseline="0" noProof="0" dirty="0"/>
          </a:p>
          <a:p>
            <a:r>
              <a:rPr lang="en-US" baseline="0" noProof="0" dirty="0"/>
              <a:t>But unfortunately can also come with unwanted side effects,</a:t>
            </a:r>
          </a:p>
          <a:p>
            <a:r>
              <a:rPr lang="en-US" baseline="0" noProof="0" dirty="0"/>
              <a:t>both in terms of losing sharpness and also introducing ghosting, or even flickering.</a:t>
            </a:r>
          </a:p>
          <a:p>
            <a:endParaRPr lang="en-US" baseline="0" noProof="0" dirty="0"/>
          </a:p>
          <a:p>
            <a:r>
              <a:rPr lang="en-US" baseline="0" noProof="0" dirty="0"/>
              <a:t>So we have improved our temporal antialiasing solution to minimize its side effects,</a:t>
            </a:r>
          </a:p>
          <a:p>
            <a:r>
              <a:rPr lang="en-US" baseline="0" noProof="0" dirty="0"/>
              <a:t>while still getting the full antialiasing benefits.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077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now we are going to dive into some of the performance improvements.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536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this, I’ve to first do</a:t>
            </a:r>
            <a:r>
              <a:rPr lang="en-US" baseline="0" dirty="0"/>
              <a:t> a recap of how the original SMAA morphological component worked out.</a:t>
            </a:r>
          </a:p>
          <a:p>
            <a:endParaRPr lang="en-US" baseline="0" dirty="0"/>
          </a:p>
          <a:p>
            <a:r>
              <a:rPr lang="en-US" baseline="0" dirty="0"/>
              <a:t>It had three passes.</a:t>
            </a:r>
          </a:p>
          <a:p>
            <a:endParaRPr lang="en-US" baseline="0" dirty="0"/>
          </a:p>
          <a:p>
            <a:r>
              <a:rPr lang="en-US" baseline="0" dirty="0"/>
              <a:t>In the first pass, we perform edge detection, which also writes a stencil mask.</a:t>
            </a:r>
          </a:p>
          <a:p>
            <a:endParaRPr lang="en-US" baseline="0" dirty="0"/>
          </a:p>
          <a:p>
            <a:r>
              <a:rPr lang="en-US" baseline="0" dirty="0"/>
              <a:t>In the second one, we search for lines and do pattern recognition, using this stencil mask.</a:t>
            </a:r>
          </a:p>
          <a:p>
            <a:endParaRPr lang="en-US" baseline="0" dirty="0"/>
          </a:p>
          <a:p>
            <a:r>
              <a:rPr lang="en-US" baseline="0" dirty="0"/>
              <a:t>And then in the third one, we antialias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644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</a:t>
            </a:r>
            <a:r>
              <a:rPr lang="en-US" baseline="0" dirty="0"/>
              <a:t> that we first tried was to attempt to merge all these passes together into a single compute shader,</a:t>
            </a:r>
          </a:p>
          <a:p>
            <a:r>
              <a:rPr lang="en-US" baseline="0" dirty="0"/>
              <a:t>outputting each pass into the LDS.</a:t>
            </a:r>
          </a:p>
          <a:p>
            <a:endParaRPr lang="en-US" baseline="0" dirty="0"/>
          </a:p>
          <a:p>
            <a:r>
              <a:rPr lang="en-US" dirty="0"/>
              <a:t>For this we needed to divide the</a:t>
            </a:r>
            <a:r>
              <a:rPr lang="en-US" baseline="0" dirty="0"/>
              <a:t> screen in tiles with overlapping borders as we need neighborhood information in each pass.</a:t>
            </a:r>
          </a:p>
          <a:p>
            <a:endParaRPr lang="en-US" baseline="0" dirty="0"/>
          </a:p>
          <a:p>
            <a:r>
              <a:rPr lang="en-US" dirty="0"/>
              <a:t>These</a:t>
            </a:r>
            <a:r>
              <a:rPr lang="en-US" baseline="0" dirty="0"/>
              <a:t> borders duplicated</a:t>
            </a:r>
            <a:r>
              <a:rPr lang="en-US" dirty="0"/>
              <a:t> calculations,</a:t>
            </a:r>
            <a:r>
              <a:rPr lang="en-US" baseline="0" dirty="0"/>
              <a:t> and the not-so-fast LDS ended killing all the performance savings.</a:t>
            </a:r>
          </a:p>
          <a:p>
            <a:endParaRPr lang="en-US" baseline="0" dirty="0"/>
          </a:p>
          <a:p>
            <a:r>
              <a:rPr lang="en-US" baseline="0" dirty="0"/>
              <a:t>So, we tried an approach to compute different than the pixel shader way we used so far.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771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for improving performance,</a:t>
            </a:r>
          </a:p>
          <a:p>
            <a:r>
              <a:rPr lang="en-US" dirty="0"/>
              <a:t>we can first analyze</a:t>
            </a:r>
            <a:r>
              <a:rPr lang="en-US" baseline="0" dirty="0"/>
              <a:t> the </a:t>
            </a:r>
            <a:r>
              <a:rPr lang="en-US" dirty="0"/>
              <a:t>inefficiencies of our current pixel shader version.</a:t>
            </a:r>
          </a:p>
          <a:p>
            <a:endParaRPr lang="en-US" dirty="0"/>
          </a:p>
          <a:p>
            <a:r>
              <a:rPr lang="en-US" dirty="0"/>
              <a:t>Stenciling</a:t>
            </a:r>
            <a:r>
              <a:rPr lang="en-US" baseline="0" dirty="0"/>
              <a:t> the edge detection texture is not as fine grained as we would like to,</a:t>
            </a:r>
          </a:p>
          <a:p>
            <a:r>
              <a:rPr lang="en-US" baseline="0" dirty="0"/>
              <a:t>so we typically end up with inefficiencies.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998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</a:t>
            </a:r>
            <a:r>
              <a:rPr lang="en-US" baseline="0" noProof="0" dirty="0"/>
              <a:t> happens because the pixel shader runs in 2 by 2 pixel quads.</a:t>
            </a:r>
          </a:p>
          <a:p>
            <a:endParaRPr lang="en-US" baseline="0" noProof="0" dirty="0"/>
          </a:p>
          <a:p>
            <a:r>
              <a:rPr lang="en-US" baseline="0" noProof="0" dirty="0"/>
              <a:t>Here the stencil is enabled where we have colored pixels.</a:t>
            </a:r>
          </a:p>
          <a:p>
            <a:endParaRPr lang="en-US" baseline="0" noProof="0" dirty="0"/>
          </a:p>
          <a:p>
            <a:r>
              <a:rPr lang="en-US" baseline="0" noProof="0" dirty="0"/>
              <a:t>The pixel shader waves are packed from raster generated quads…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44814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a quad can be culled only if all its 4 pixels are rejected.</a:t>
            </a:r>
          </a:p>
          <a:p>
            <a:endParaRPr lang="en-US" dirty="0"/>
          </a:p>
          <a:p>
            <a:r>
              <a:rPr lang="en-US" dirty="0"/>
              <a:t>So</a:t>
            </a:r>
            <a:r>
              <a:rPr lang="en-US" baseline="0" dirty="0"/>
              <a:t> this means that all pixels in purple are packed in a pixel shader wave but do nothing,</a:t>
            </a:r>
          </a:p>
          <a:p>
            <a:r>
              <a:rPr lang="en-US" baseline="0" dirty="0"/>
              <a:t>which wastes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293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problem was solved by James Stanard for FXAA in the context of branching.</a:t>
            </a:r>
          </a:p>
          <a:p>
            <a:endParaRPr lang="en-US" baseline="0" dirty="0"/>
          </a:p>
          <a:p>
            <a:r>
              <a:rPr lang="en-US" dirty="0"/>
              <a:t>The detected edges are added to an append/consume buffer, which typically contains</a:t>
            </a:r>
            <a:r>
              <a:rPr lang="en-US" baseline="0" dirty="0"/>
              <a:t> </a:t>
            </a:r>
            <a:r>
              <a:rPr lang="en-US" dirty="0"/>
              <a:t>between </a:t>
            </a:r>
            <a:r>
              <a:rPr lang="en-US" baseline="0" dirty="0"/>
              <a:t>2 and 3 thousand</a:t>
            </a:r>
            <a:r>
              <a:rPr lang="en-US" dirty="0"/>
              <a:t> edges.</a:t>
            </a:r>
          </a:p>
          <a:p>
            <a:endParaRPr lang="en-US" dirty="0"/>
          </a:p>
          <a:p>
            <a:r>
              <a:rPr lang="en-US" dirty="0"/>
              <a:t>Then, an indirect dispatch is executed to consume this buffer.</a:t>
            </a:r>
          </a:p>
          <a:p>
            <a:endParaRPr lang="en-US" dirty="0"/>
          </a:p>
          <a:p>
            <a:r>
              <a:rPr lang="en-US" dirty="0"/>
              <a:t>This allows for all threads to do actual work.</a:t>
            </a:r>
            <a:endParaRPr lang="es-ES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2218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also avoids reading</a:t>
            </a:r>
            <a:r>
              <a:rPr lang="en-US" baseline="0" dirty="0"/>
              <a:t> the fullscreen stencil buffer,</a:t>
            </a:r>
          </a:p>
          <a:p>
            <a:endParaRPr lang="en-US" baseline="0" dirty="0"/>
          </a:p>
          <a:p>
            <a:r>
              <a:rPr lang="en-US" baseline="0" dirty="0"/>
              <a:t>given that that hierarchical stencil doesn't map well to the edge distribution that we observe in typical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806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we</a:t>
            </a:r>
            <a:r>
              <a:rPr lang="en-US" dirty="0"/>
              <a:t> adapted SMAA to use a similar approach, which significantly improved the performance.</a:t>
            </a:r>
          </a:p>
          <a:p>
            <a:endParaRPr lang="en-US" dirty="0"/>
          </a:p>
          <a:p>
            <a:r>
              <a:rPr lang="en-US" dirty="0"/>
              <a:t>This also opens the door for more optimizations for our temporal approaches, as we will see later on.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5670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baseline="0" dirty="0"/>
              <a:t> inefficiency that we still have is that we repeat calculations for both sides of a given pattern.</a:t>
            </a:r>
          </a:p>
          <a:p>
            <a:endParaRPr lang="en-US" baseline="0" dirty="0"/>
          </a:p>
          <a:p>
            <a:r>
              <a:rPr lang="en-US" baseline="0" dirty="0"/>
              <a:t>So, here for example we see that both the red and orange pixels search for the same pattern,</a:t>
            </a:r>
          </a:p>
          <a:p>
            <a:r>
              <a:rPr lang="en-US" baseline="0" dirty="0"/>
              <a:t>so we would ideally like to share these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106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And finally, we worked to pack all these features in a reasonable budget</a:t>
            </a:r>
          </a:p>
          <a:p>
            <a:r>
              <a:rPr lang="en-US" baseline="0" noProof="0" dirty="0"/>
              <a:t>of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0.75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1.05ms @1080p on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PS4.</a:t>
            </a:r>
          </a:p>
          <a:p>
            <a:endParaRPr lang="en-US" sz="1200" b="0" i="0" kern="1200" baseline="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 features that will be presented add incremental performance and quality improvements,</a:t>
            </a:r>
          </a:p>
          <a:p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all together made Filmic SMAA a substantially faster and sharper technique. </a:t>
            </a:r>
          </a:p>
          <a:p>
            <a:endParaRPr lang="en-US" sz="1200" b="0" i="0" kern="1200" baseline="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aseline="0" dirty="0"/>
              <a:t>The final version is actually two times faster than our original implementation, with substantially better quality.</a:t>
            </a:r>
          </a:p>
          <a:p>
            <a:endParaRPr lang="en-US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2648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way this was solved for the original SMAA is by searching only top/left edges,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sharing the pattern using an intermediate buffer.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925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That’s why we had to use three passes in the original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2492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now, we can actually check</a:t>
            </a:r>
            <a:r>
              <a:rPr lang="en-US" baseline="0" dirty="0"/>
              <a:t> only for top/left edges, and then write all the related pixels.</a:t>
            </a:r>
          </a:p>
          <a:p>
            <a:endParaRPr lang="en-US" baseline="0" dirty="0"/>
          </a:p>
          <a:p>
            <a:r>
              <a:rPr lang="en-US" baseline="0" dirty="0"/>
              <a:t>So here the orange one could write the antialiased results for himself, and also for the red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7088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that we can find race conditions.</a:t>
            </a:r>
          </a:p>
          <a:p>
            <a:endParaRPr lang="en-US" dirty="0"/>
          </a:p>
          <a:p>
            <a:r>
              <a:rPr lang="en-US" dirty="0"/>
              <a:t>Both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pixels and the own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could write the final antialiased pixel into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position.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7425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first</a:t>
            </a:r>
            <a:r>
              <a:rPr lang="en-US" baseline="0" dirty="0"/>
              <a:t> step to solve this is to serialize the execution,</a:t>
            </a:r>
          </a:p>
          <a:p>
            <a:endParaRPr lang="en-US" baseline="0" dirty="0"/>
          </a:p>
          <a:p>
            <a:r>
              <a:rPr lang="en-US" baseline="0" dirty="0"/>
              <a:t>so we first perform vertical edges, then the horizontal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7303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face a new problem now.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red and blue pixels here can still write to the red position within a direction.</a:t>
            </a:r>
          </a:p>
          <a:p>
            <a:endParaRPr lang="en-US" baseline="0" dirty="0"/>
          </a:p>
          <a:p>
            <a:r>
              <a:rPr lang="en-US" baseline="0" dirty="0"/>
              <a:t>So, the solution for this, was to make sure that edges agree about which one is going to process a given pixel.</a:t>
            </a:r>
          </a:p>
          <a:p>
            <a:endParaRPr lang="en-US" baseline="0" dirty="0"/>
          </a:p>
          <a:p>
            <a:r>
              <a:rPr lang="en-US" baseline="0" dirty="0"/>
              <a:t>So, to recap, this allowed to avoid the last pass of the pixel shader version,</a:t>
            </a:r>
          </a:p>
          <a:p>
            <a:r>
              <a:rPr lang="en-US" baseline="0" dirty="0"/>
              <a:t>and also improved upon MiniEngine FXAA by processing patterns only once.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8957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compute optimizations that we performed</a:t>
            </a:r>
            <a:r>
              <a:rPr lang="en-US" baseline="0" dirty="0"/>
              <a:t> saved 0.3ms on the PS4 at 1080p,</a:t>
            </a:r>
          </a:p>
          <a:p>
            <a:endParaRPr lang="en-US" baseline="0" dirty="0"/>
          </a:p>
          <a:p>
            <a:r>
              <a:rPr lang="en-US" baseline="0" dirty="0"/>
              <a:t>which made of SMAA (without diagonal processing) a slightly faster option than FXAA.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296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now let’s get into the temporal part.</a:t>
            </a:r>
          </a:p>
          <a:p>
            <a:endParaRPr lang="en-US" baseline="0" dirty="0"/>
          </a:p>
          <a:p>
            <a:r>
              <a:rPr lang="en-US" dirty="0"/>
              <a:t>I’ll first</a:t>
            </a:r>
            <a:r>
              <a:rPr lang="en-US" baseline="0" dirty="0"/>
              <a:t> do a recap of the common toolset that one need to use to implement temporal solutions.</a:t>
            </a:r>
          </a:p>
          <a:p>
            <a:endParaRPr lang="en-US" baseline="0" dirty="0"/>
          </a:p>
          <a:p>
            <a:r>
              <a:rPr lang="en-US" baseline="0" dirty="0"/>
              <a:t>And then, we will cover the improvements that we have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5100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regular grid on the left and a </a:t>
            </a:r>
            <a:r>
              <a:rPr lang="en-US" baseline="0" dirty="0"/>
              <a:t>2x </a:t>
            </a:r>
            <a:r>
              <a:rPr lang="en-US" dirty="0"/>
              <a:t>rotated</a:t>
            </a:r>
            <a:r>
              <a:rPr lang="en-US" baseline="0" dirty="0"/>
              <a:t> grid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784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the first thing one have to do, is to apply a temporal jitter,</a:t>
            </a:r>
          </a:p>
          <a:p>
            <a:r>
              <a:rPr lang="en-US" baseline="0" dirty="0"/>
              <a:t>which means to apply a different subpixel offset to the camera view projection matrix for each frame,</a:t>
            </a:r>
          </a:p>
          <a:p>
            <a:r>
              <a:rPr lang="en-US" baseline="0" dirty="0"/>
              <a:t>as we can see in this slide.</a:t>
            </a:r>
          </a:p>
          <a:p>
            <a:endParaRPr lang="en-US" baseline="0" dirty="0"/>
          </a:p>
          <a:p>
            <a:r>
              <a:rPr lang="en-US" baseline="0" dirty="0"/>
              <a:t>So odd frames will render in the orange position, and even frames will in the blue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3023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before I continue, I’d like to do a recap of SMAA, and introduce the new mode, which we called Filmic.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core of SMAA is a morphological component, which is what we called SMAA 1x.</a:t>
            </a:r>
          </a:p>
          <a:p>
            <a:endParaRPr lang="en-US" baseline="0" dirty="0"/>
          </a:p>
          <a:p>
            <a:r>
              <a:rPr lang="en-US" baseline="0" dirty="0"/>
              <a:t>Then on top of that we can add temporal supersampling, which is SMAA T2x.</a:t>
            </a:r>
          </a:p>
          <a:p>
            <a:endParaRPr lang="en-US" baseline="0" dirty="0"/>
          </a:p>
          <a:p>
            <a:r>
              <a:rPr lang="en-US" baseline="0" dirty="0"/>
              <a:t>We also have modes that exploit multisampling, but we won’t be covering them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276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</a:t>
            </a:r>
            <a:r>
              <a:rPr lang="en-US" baseline="0" dirty="0"/>
              <a:t> so this works great for static images,</a:t>
            </a:r>
          </a:p>
          <a:p>
            <a:endParaRPr lang="en-US" baseline="0" dirty="0"/>
          </a:p>
          <a:p>
            <a:r>
              <a:rPr lang="en-US" baseline="0" dirty="0"/>
              <a:t>but for moving ones, we need to reproject to the previous frame position using per-pixel motion vectors, as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6356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next</a:t>
            </a:r>
            <a:r>
              <a:rPr lang="en-US" baseline="0" dirty="0"/>
              <a:t> problem that we find are disocclusions,</a:t>
            </a:r>
          </a:p>
          <a:p>
            <a:r>
              <a:rPr lang="en-US" baseline="0" dirty="0"/>
              <a:t>which are pixels that exist in the new frame but didn’t in the previous one.</a:t>
            </a:r>
          </a:p>
          <a:p>
            <a:endParaRPr lang="en-US" baseline="0" dirty="0"/>
          </a:p>
          <a:p>
            <a:r>
              <a:rPr lang="en-US" baseline="0" dirty="0"/>
              <a:t>A solution for this problem is velocity weighting,</a:t>
            </a:r>
          </a:p>
          <a:p>
            <a:r>
              <a:rPr lang="en-US" baseline="0" dirty="0"/>
              <a:t>which essentially rejects the previous frame information if the velocities are too different.</a:t>
            </a:r>
          </a:p>
          <a:p>
            <a:endParaRPr lang="en-US" baseline="0" dirty="0"/>
          </a:p>
          <a:p>
            <a:r>
              <a:rPr lang="en-US" baseline="0" dirty="0"/>
              <a:t>This obviously breaks down for pixels that doesn’t have correct velocities like alpha blended objects.</a:t>
            </a:r>
          </a:p>
          <a:p>
            <a:endParaRPr lang="en-US" baseline="0" dirty="0"/>
          </a:p>
          <a:p>
            <a:r>
              <a:rPr lang="en-US" baseline="0" dirty="0"/>
              <a:t>This is the solution that the original SMAA T2x used to avoid ghosting.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20431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en-US" baseline="0" dirty="0"/>
              <a:t> solution that can applied on top of this is the color weighting or color motion flow,</a:t>
            </a:r>
          </a:p>
          <a:p>
            <a:r>
              <a:rPr lang="en-US" baseline="0" dirty="0"/>
              <a:t>which was introduced by Drobot in 2014.</a:t>
            </a:r>
          </a:p>
          <a:p>
            <a:endParaRPr lang="en-US" baseline="0" dirty="0"/>
          </a:p>
          <a:p>
            <a:r>
              <a:rPr lang="en-US" baseline="0" dirty="0"/>
              <a:t>But we can’t just compare current and previous frame,</a:t>
            </a:r>
          </a:p>
          <a:p>
            <a:r>
              <a:rPr lang="en-US" baseline="0" dirty="0"/>
              <a:t>given that the color will be probably different due to the subpixel offset.</a:t>
            </a:r>
          </a:p>
          <a:p>
            <a:endParaRPr lang="en-US" baseline="0" dirty="0"/>
          </a:p>
          <a:p>
            <a:r>
              <a:rPr lang="en-US" baseline="0" dirty="0"/>
              <a:t>So, the solution taken here is to compare the current color with the color 2 frames ago,</a:t>
            </a:r>
          </a:p>
          <a:p>
            <a:r>
              <a:rPr lang="en-US" baseline="0" dirty="0"/>
              <a:t>which have matching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35948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SMAA T2x </a:t>
            </a:r>
            <a:r>
              <a:rPr lang="en-US" baseline="0" dirty="0"/>
              <a:t>uses the current and previous frames,</a:t>
            </a:r>
          </a:p>
          <a:p>
            <a:r>
              <a:rPr lang="en-US" baseline="0" dirty="0"/>
              <a:t>and conditionally blends them depending on disocclusion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17157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Other</a:t>
            </a:r>
            <a:r>
              <a:rPr lang="en-US" baseline="0" noProof="0" dirty="0"/>
              <a:t> approaches use an exponential accumulation buffer,</a:t>
            </a:r>
          </a:p>
          <a:p>
            <a:r>
              <a:rPr lang="en-US" baseline="0" noProof="0" dirty="0"/>
              <a:t>which contains a feedback loop as we can see in this figure.</a:t>
            </a:r>
          </a:p>
          <a:p>
            <a:endParaRPr lang="en-US" baseline="0" noProof="0" dirty="0"/>
          </a:p>
          <a:p>
            <a:r>
              <a:rPr lang="en-US" baseline="0" noProof="0" dirty="0"/>
              <a:t>So, we blend the current frame with the result for the temporal antialiasing in the previous pass.</a:t>
            </a:r>
          </a:p>
          <a:p>
            <a:endParaRPr lang="en-US" baseline="0" noProof="0" dirty="0"/>
          </a:p>
          <a:p>
            <a:r>
              <a:rPr lang="en-US" baseline="0" noProof="0" dirty="0"/>
              <a:t>Using this it is possible to accumulate more than two frames,</a:t>
            </a:r>
          </a:p>
          <a:p>
            <a:r>
              <a:rPr lang="en-US" baseline="0" noProof="0" dirty="0"/>
              <a:t>which increases the effective sample count.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0627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we have both</a:t>
            </a:r>
            <a:r>
              <a:rPr lang="en-US" baseline="0" dirty="0"/>
              <a:t> compared for an easier reference.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999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next tool in the temporal antialiasing toolset is the neighborhood clamp,</a:t>
            </a:r>
          </a:p>
          <a:p>
            <a:r>
              <a:rPr lang="en-US" baseline="0" dirty="0"/>
              <a:t>which is typically used in techniques using the exponential accumulation buffer.</a:t>
            </a:r>
          </a:p>
          <a:p>
            <a:endParaRPr lang="en-US" baseline="0" dirty="0"/>
          </a:p>
          <a:p>
            <a:r>
              <a:rPr lang="en-US" baseline="0" dirty="0"/>
              <a:t>There are many flavors to it, but on its basic form we just pick the minimum and maximum color in the current frame neighborhood,</a:t>
            </a:r>
          </a:p>
          <a:p>
            <a:r>
              <a:rPr lang="en-US" baseline="0" dirty="0"/>
              <a:t>marked with the dashed line in the image here,</a:t>
            </a:r>
          </a:p>
          <a:p>
            <a:r>
              <a:rPr lang="en-US" baseline="0" dirty="0"/>
              <a:t>and then clamp the reprojected value to those.</a:t>
            </a:r>
          </a:p>
          <a:p>
            <a:endParaRPr lang="en-US" baseline="0" dirty="0"/>
          </a:p>
          <a:p>
            <a:r>
              <a:rPr lang="en-US" baseline="0" dirty="0"/>
              <a:t>In general, this effectively reduces the ghosting to a single pixel.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946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this clamp together with temporal jitters, it might lead to flickering.</a:t>
            </a:r>
          </a:p>
          <a:p>
            <a:endParaRPr lang="en-US" dirty="0"/>
          </a:p>
          <a:p>
            <a:r>
              <a:rPr lang="en-US" dirty="0"/>
              <a:t>Here we</a:t>
            </a:r>
            <a:r>
              <a:rPr lang="en-US" baseline="0" dirty="0"/>
              <a:t> can see a case where clamping gives the same antialiased image for the both frames that we are considering,</a:t>
            </a:r>
          </a:p>
          <a:p>
            <a:r>
              <a:rPr lang="en-US" baseline="0" dirty="0"/>
              <a:t>as the neighborhood contains the same information for both frames,</a:t>
            </a:r>
          </a:p>
          <a:p>
            <a:r>
              <a:rPr lang="en-US" baseline="0" dirty="0"/>
              <a:t>so the clamp works as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2835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given that the geometry is very small, it just disappeared in the second frame,</a:t>
            </a:r>
          </a:p>
          <a:p>
            <a:r>
              <a:rPr lang="en-US" dirty="0"/>
              <a:t>and</a:t>
            </a:r>
            <a:r>
              <a:rPr lang="en-US" baseline="0" dirty="0"/>
              <a:t> the neighborhood range of colors changed between frames.</a:t>
            </a:r>
          </a:p>
          <a:p>
            <a:endParaRPr lang="en-US" baseline="0" dirty="0"/>
          </a:p>
          <a:p>
            <a:r>
              <a:rPr lang="en-US" baseline="0" dirty="0"/>
              <a:t>This made the output to differ, which creates flickering artifacts on static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82880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tool I’ll</a:t>
            </a:r>
            <a:r>
              <a:rPr lang="en-US" baseline="0" dirty="0"/>
              <a:t> cover is the nearest velocity technique, or velocity dilation, which was first introduced by Karis in 2014.</a:t>
            </a:r>
          </a:p>
          <a:p>
            <a:endParaRPr lang="en-US" baseline="0" dirty="0"/>
          </a:p>
          <a:p>
            <a:r>
              <a:rPr lang="en-US" baseline="0" dirty="0"/>
              <a:t>The problem that this solves is that the </a:t>
            </a:r>
            <a:r>
              <a:rPr lang="en-US" sz="2400" dirty="0"/>
              <a:t>exponential history buffer contains</a:t>
            </a:r>
            <a:r>
              <a:rPr lang="en-US" sz="2400" baseline="0" dirty="0"/>
              <a:t> </a:t>
            </a:r>
            <a:r>
              <a:rPr lang="en-US" sz="2400" dirty="0"/>
              <a:t>smooth and antialiased pixels,</a:t>
            </a:r>
          </a:p>
          <a:p>
            <a:r>
              <a:rPr lang="en-US" sz="2400" dirty="0"/>
              <a:t>but</a:t>
            </a:r>
            <a:r>
              <a:rPr lang="en-US" sz="2400" baseline="0" dirty="0"/>
              <a:t> the </a:t>
            </a:r>
            <a:r>
              <a:rPr lang="en-US" sz="2400" dirty="0"/>
              <a:t>fresh frame velocities are aliased,</a:t>
            </a:r>
            <a:r>
              <a:rPr lang="en-US" sz="2400" baseline="0" dirty="0"/>
              <a:t> which </a:t>
            </a:r>
            <a:r>
              <a:rPr lang="en-US" sz="2000" dirty="0"/>
              <a:t>introduces aliasing when doing the reprojection.</a:t>
            </a:r>
          </a:p>
          <a:p>
            <a:endParaRPr lang="en-US" sz="2000" dirty="0"/>
          </a:p>
          <a:p>
            <a:r>
              <a:rPr lang="en-US" sz="2000" dirty="0"/>
              <a:t>The proposed</a:t>
            </a:r>
            <a:r>
              <a:rPr lang="en-US" sz="2000" baseline="0" dirty="0"/>
              <a:t> </a:t>
            </a:r>
            <a:r>
              <a:rPr lang="en-US" sz="2000" dirty="0"/>
              <a:t>solution for this was</a:t>
            </a:r>
            <a:r>
              <a:rPr lang="en-US" sz="2000" baseline="0" dirty="0"/>
              <a:t> to sample five velocities in the pattern shown here and then keep the </a:t>
            </a:r>
            <a:r>
              <a:rPr lang="en-US" sz="2400" dirty="0"/>
              <a:t>front most one.</a:t>
            </a:r>
          </a:p>
          <a:p>
            <a:endParaRPr lang="en-US" sz="2400" dirty="0"/>
          </a:p>
          <a:p>
            <a:r>
              <a:rPr lang="en-US" sz="2400" dirty="0"/>
              <a:t>For</a:t>
            </a:r>
            <a:r>
              <a:rPr lang="en-US" sz="2400" baseline="0" dirty="0"/>
              <a:t> example, here we have the fresh velocities on the top,</a:t>
            </a:r>
          </a:p>
          <a:p>
            <a:r>
              <a:rPr lang="en-US" sz="2400" baseline="0" dirty="0"/>
              <a:t>the antialiased output in the middle, and the pixels that lost the AA marked in green on bottom.</a:t>
            </a:r>
          </a:p>
          <a:p>
            <a:endParaRPr lang="en-US" sz="2400" baseline="0" dirty="0"/>
          </a:p>
          <a:p>
            <a:r>
              <a:rPr lang="en-US" sz="2400" baseline="0" dirty="0"/>
              <a:t>This technique would make these green pixels to use the red velocities on the neighbors in the image on the top,</a:t>
            </a:r>
          </a:p>
          <a:p>
            <a:r>
              <a:rPr lang="en-US" sz="2400" baseline="0" dirty="0"/>
              <a:t>allowing them to preserve the antialiasing.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</a:t>
            </a:r>
            <a:r>
              <a:rPr lang="en-US" baseline="0" dirty="0"/>
              <a:t> new component, which we called filmic,</a:t>
            </a:r>
          </a:p>
          <a:p>
            <a:r>
              <a:rPr lang="en-US" baseline="0" dirty="0"/>
              <a:t>applies a temporal filtering pass that can be applied on top of the other modes.</a:t>
            </a:r>
          </a:p>
          <a:p>
            <a:endParaRPr lang="en-US" baseline="0" dirty="0"/>
          </a:p>
          <a:p>
            <a:r>
              <a:rPr lang="en-US" baseline="0" dirty="0"/>
              <a:t>As we will see later on, we have divided the temporal component into supersampling and filtering,</a:t>
            </a:r>
          </a:p>
          <a:p>
            <a:r>
              <a:rPr lang="en-US" baseline="0" dirty="0"/>
              <a:t>which provides additional benefits over performing them together.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this talk</a:t>
            </a:r>
            <a:r>
              <a:rPr lang="en-US" baseline="0" dirty="0"/>
              <a:t> we be focusing on Filmic SMAA T2x, which is what we used in production for consoles.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68374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are many more, but I covered the ones that are relevant for our own technique.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3738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now, I’ll cover how some</a:t>
            </a:r>
            <a:r>
              <a:rPr lang="en-US" baseline="0" dirty="0"/>
              <a:t> of the previous techniques used this toolset.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17079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SMAA 1TX uses SMAA morphological for edges, it doesn’t perform any jitter,</a:t>
            </a:r>
          </a:p>
          <a:p>
            <a:r>
              <a:rPr lang="en-US" baseline="0" dirty="0"/>
              <a:t>but still uses an exponential accumulation buffer to stabilize images in motion,</a:t>
            </a:r>
          </a:p>
          <a:p>
            <a:r>
              <a:rPr lang="en-US" baseline="0" dirty="0"/>
              <a:t>combined with simplified neighborhood clamping.</a:t>
            </a:r>
          </a:p>
          <a:p>
            <a:endParaRPr lang="en-US" baseline="0" dirty="0"/>
          </a:p>
          <a:p>
            <a:r>
              <a:rPr lang="en-US" baseline="0" dirty="0"/>
              <a:t>The key component of this technique was the usage of spatial-contrast to modulate the blending with the accumulation buffer,</a:t>
            </a:r>
          </a:p>
          <a:p>
            <a:r>
              <a:rPr lang="en-US" baseline="0" dirty="0"/>
              <a:t>So, it essentially blends more strongly for more differing pixels,</a:t>
            </a:r>
          </a:p>
          <a:p>
            <a:r>
              <a:rPr lang="en-US" baseline="0" dirty="0"/>
              <a:t>which helps to keep texture details in motion.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385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Unreal Engine</a:t>
            </a:r>
            <a:r>
              <a:rPr lang="en-US" baseline="0" dirty="0"/>
              <a:t> 4 solution used </a:t>
            </a:r>
            <a:r>
              <a:rPr lang="en-US" dirty="0"/>
              <a:t>subpixel jittering,</a:t>
            </a:r>
          </a:p>
          <a:p>
            <a:r>
              <a:rPr lang="en-US" dirty="0"/>
              <a:t>an exponential history</a:t>
            </a:r>
            <a:r>
              <a:rPr lang="en-US" baseline="0" dirty="0"/>
              <a:t> accumulation buffer,</a:t>
            </a:r>
          </a:p>
          <a:p>
            <a:r>
              <a:rPr lang="en-US" dirty="0"/>
              <a:t>advanced neighborhood clamping,</a:t>
            </a:r>
            <a:endParaRPr lang="en-US" baseline="0" dirty="0"/>
          </a:p>
          <a:p>
            <a:r>
              <a:rPr lang="en-US" dirty="0"/>
              <a:t>nearest velocity and then a</a:t>
            </a:r>
            <a:r>
              <a:rPr lang="en-US" baseline="0" dirty="0"/>
              <a:t> technique called </a:t>
            </a:r>
            <a:r>
              <a:rPr lang="en-US" dirty="0"/>
              <a:t>distance to clamp</a:t>
            </a:r>
          </a:p>
          <a:p>
            <a:r>
              <a:rPr lang="en-US" dirty="0"/>
              <a:t>which helps to reduce the flickering on static images, which is</a:t>
            </a:r>
            <a:r>
              <a:rPr lang="en-US" baseline="0" dirty="0"/>
              <a:t> caused by the neighborhood clamp as shown 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434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HRAA</a:t>
            </a:r>
            <a:r>
              <a:rPr lang="en-US" baseline="0" dirty="0"/>
              <a:t> uses MSAA based subpixel reconstruction, with 2x temporal </a:t>
            </a:r>
            <a:r>
              <a:rPr lang="en-US" dirty="0"/>
              <a:t>jittering with flipquads</a:t>
            </a:r>
            <a:r>
              <a:rPr lang="en-US" baseline="0" dirty="0"/>
              <a:t> </a:t>
            </a:r>
            <a:r>
              <a:rPr lang="en-US" dirty="0"/>
              <a:t>accounting</a:t>
            </a:r>
            <a:r>
              <a:rPr lang="en-US" baseline="0" dirty="0"/>
              <a:t> for an effective rate of 4x,</a:t>
            </a:r>
          </a:p>
          <a:p>
            <a:r>
              <a:rPr lang="en-US" baseline="0" dirty="0"/>
              <a:t>uses velocity and color weighting, and</a:t>
            </a:r>
          </a:p>
          <a:p>
            <a:r>
              <a:rPr lang="en-US" baseline="0" dirty="0"/>
              <a:t>an advanced neighborhood clamping that only accepts colors that add meaningful information to the current color.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</a:t>
            </a:r>
            <a:r>
              <a:rPr lang="en-US" baseline="0" dirty="0"/>
              <a:t> keeping sharp details in motion it uses </a:t>
            </a:r>
            <a:r>
              <a:rPr lang="en-US" dirty="0"/>
              <a:t>higher order resampling.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30840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a sense, it can be seen as an </a:t>
            </a:r>
            <a:r>
              <a:rPr lang="en-US" dirty="0"/>
              <a:t>hybrid approach between SMAA T2x and Unreal Engine 4 AA,</a:t>
            </a:r>
            <a:endParaRPr lang="en-US" baseline="0" dirty="0"/>
          </a:p>
          <a:p>
            <a:r>
              <a:rPr lang="en-US" baseline="0" dirty="0"/>
              <a:t>in the sense that it only uses two jitter values, but it also uses an exponential accumulation buffer.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O</a:t>
            </a:r>
            <a:r>
              <a:rPr lang="en-US" baseline="0" dirty="0"/>
              <a:t>ne of the most key contributions made, is that the exponential accumulation reprojection,</a:t>
            </a:r>
          </a:p>
          <a:p>
            <a:r>
              <a:rPr lang="en-US" baseline="0" dirty="0"/>
              <a:t>called temporal filter in this diagram,</a:t>
            </a:r>
          </a:p>
          <a:p>
            <a:r>
              <a:rPr lang="en-US" baseline="0" dirty="0"/>
              <a:t>happens after temporally resolving the jitter.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way, the jitter is eliminated before performing the exponential accumulation in the temporal filter step,</a:t>
            </a:r>
          </a:p>
          <a:p>
            <a:r>
              <a:rPr lang="en-US" baseline="0" dirty="0"/>
              <a:t>so the neighborhood clamp will never introduce flickering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59317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</a:t>
            </a:r>
            <a:r>
              <a:rPr lang="en-US" baseline="0" dirty="0"/>
              <a:t> key takeaway here is that </a:t>
            </a:r>
            <a:r>
              <a:rPr lang="en-US" dirty="0"/>
              <a:t>using an exponential history is a process that can be decoupled from supersampling</a:t>
            </a:r>
            <a:r>
              <a:rPr lang="en-US" baseline="0" dirty="0"/>
              <a:t> with subpixel jitters.</a:t>
            </a:r>
          </a:p>
          <a:p>
            <a:endParaRPr lang="en-US" dirty="0"/>
          </a:p>
          <a:p>
            <a:r>
              <a:rPr lang="en-US" dirty="0"/>
              <a:t>And</a:t>
            </a:r>
            <a:r>
              <a:rPr lang="en-US" baseline="0" dirty="0"/>
              <a:t> again, we will call the exponential history usage as temporal filtering from now 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 when no jittering is used, objects in motion naturally fall in different subsample positions each frame,</a:t>
            </a:r>
          </a:p>
          <a:p>
            <a:r>
              <a:rPr lang="en-US" dirty="0"/>
              <a:t>so you will still get an antialiasing effect in</a:t>
            </a:r>
            <a:r>
              <a:rPr lang="en-US" baseline="0" dirty="0"/>
              <a:t> motion even if no jitter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9257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now we finished the previous work and we will start with our own technique.</a:t>
            </a:r>
          </a:p>
          <a:p>
            <a:endParaRPr lang="en-US" baseline="0" dirty="0"/>
          </a:p>
          <a:p>
            <a:r>
              <a:rPr lang="en-US" baseline="0" dirty="0"/>
              <a:t>The key improvements that Filmic SMAA T2x brings to the table with respect to T2x, are:</a:t>
            </a:r>
          </a:p>
          <a:p>
            <a:endParaRPr lang="en-US" baseline="0" dirty="0"/>
          </a:p>
          <a:p>
            <a:r>
              <a:rPr lang="en-US" baseline="0" dirty="0"/>
              <a:t>The usage of a temporal filter for additional stability in motion,</a:t>
            </a:r>
          </a:p>
          <a:p>
            <a:r>
              <a:rPr lang="en-US" baseline="0" dirty="0"/>
              <a:t>reduced ghosting artifacts,</a:t>
            </a:r>
          </a:p>
          <a:p>
            <a:r>
              <a:rPr lang="en-US" baseline="0" dirty="0"/>
              <a:t>preserving sharpness and,</a:t>
            </a:r>
          </a:p>
          <a:p>
            <a:r>
              <a:rPr lang="en-US" baseline="0" dirty="0"/>
              <a:t>to do that under a tight performance budget,</a:t>
            </a:r>
          </a:p>
          <a:p>
            <a:endParaRPr lang="en-US" baseline="0" dirty="0"/>
          </a:p>
          <a:p>
            <a:r>
              <a:rPr lang="en-US" baseline="0" dirty="0"/>
              <a:t>For achieving this, it will use some of the previously mentioned toolset, but then we also show how we improved part of it.</a:t>
            </a:r>
          </a:p>
          <a:p>
            <a:endParaRPr lang="en-US" baseline="0" dirty="0"/>
          </a:p>
          <a:p>
            <a:r>
              <a:rPr lang="en-US" baseline="0" dirty="0"/>
              <a:t>Filmic T2x, just like HRAA or T2x, is stable in static images.</a:t>
            </a:r>
          </a:p>
          <a:p>
            <a:endParaRPr lang="en-US" dirty="0"/>
          </a:p>
          <a:p>
            <a:r>
              <a:rPr lang="en-US" baseline="0" dirty="0"/>
              <a:t>Actually it is close in spirit to HRAA temporal component, and was product of concurrent work two years ago.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6297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these are the improvements that we will cover in this talk,</a:t>
            </a:r>
          </a:p>
          <a:p>
            <a:endParaRPr lang="en-US" baseline="0" dirty="0"/>
          </a:p>
          <a:p>
            <a:r>
              <a:rPr lang="en-US" baseline="0" dirty="0"/>
              <a:t>The grayed out ones will still be available in the online slides.</a:t>
            </a:r>
          </a:p>
          <a:p>
            <a:endParaRPr lang="en-US" baseline="0" dirty="0"/>
          </a:p>
          <a:p>
            <a:r>
              <a:rPr lang="en-US" baseline="0" dirty="0"/>
              <a:t>So, let’s start with the first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48091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</a:t>
            </a:r>
            <a:r>
              <a:rPr lang="en-US" baseline="0" dirty="0"/>
              <a:t> a similar approach to Drobot 2014 shown here,</a:t>
            </a:r>
          </a:p>
          <a:p>
            <a:endParaRPr lang="en-US" baseline="0" dirty="0"/>
          </a:p>
          <a:p>
            <a:r>
              <a:rPr lang="en-US" baseline="0" dirty="0"/>
              <a:t>but a key difference is that we split the temporal resolve and filtering passes into…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44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first part of the talk will be about some of the morphological improvements that we have made since the last SMAA release.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59018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…two steps.</a:t>
            </a:r>
          </a:p>
          <a:p>
            <a:endParaRPr lang="en-US" baseline="0" dirty="0"/>
          </a:p>
          <a:p>
            <a:r>
              <a:rPr lang="en-US" dirty="0"/>
              <a:t>This has</a:t>
            </a:r>
            <a:r>
              <a:rPr lang="en-US" baseline="0" dirty="0"/>
              <a:t> the main advantage of allowing </a:t>
            </a:r>
            <a:r>
              <a:rPr lang="en-US" dirty="0"/>
              <a:t>for the neighborhood clamp</a:t>
            </a:r>
          </a:p>
          <a:p>
            <a:r>
              <a:rPr lang="en-US" dirty="0"/>
              <a:t>in the temporal filter to have 2x antialiased neighbors.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</a:t>
            </a:r>
            <a:r>
              <a:rPr lang="en-US" dirty="0"/>
              <a:t>means that we can keep values from the history buffer</a:t>
            </a:r>
            <a:r>
              <a:rPr lang="en-US" baseline="0" dirty="0"/>
              <a:t> </a:t>
            </a:r>
            <a:r>
              <a:rPr lang="en-US" dirty="0"/>
              <a:t>more often</a:t>
            </a:r>
          </a:p>
          <a:p>
            <a:r>
              <a:rPr lang="en-US" dirty="0"/>
              <a:t>given that the chances of subpixel features disappearing are reduced by half.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7219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put it with an</a:t>
            </a:r>
            <a:r>
              <a:rPr lang="en-US" baseline="0" dirty="0"/>
              <a:t> example.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motion, we can have a flickering subpixel feature like this,</a:t>
            </a:r>
            <a:r>
              <a:rPr lang="en-US" baseline="0" dirty="0"/>
              <a:t> where it is present in some frames, but not in others.</a:t>
            </a:r>
          </a:p>
          <a:p>
            <a:endParaRPr lang="en-US" baseline="0" dirty="0"/>
          </a:p>
          <a:p>
            <a:r>
              <a:rPr lang="en-US" baseline="0" dirty="0"/>
              <a:t>When the subpixel feature disappears, the history value is lost due to the clamp.</a:t>
            </a:r>
          </a:p>
          <a:p>
            <a:endParaRPr lang="en-US" baseline="0" dirty="0"/>
          </a:p>
          <a:p>
            <a:r>
              <a:rPr lang="en-US" baseline="0" dirty="0"/>
              <a:t>In our approach, the chances of subpixel features disappearing like here are reduced by half</a:t>
            </a:r>
          </a:p>
          <a:p>
            <a:r>
              <a:rPr lang="en-US" baseline="0" dirty="0"/>
              <a:t>given that the 2x antialiased values will widen this minimum and maximum color to a valid range in many cases,</a:t>
            </a:r>
          </a:p>
          <a:p>
            <a:r>
              <a:rPr lang="en-US" baseline="0" dirty="0"/>
              <a:t>instead of having a flat white color as we see in this figure.</a:t>
            </a:r>
          </a:p>
          <a:p>
            <a:endParaRPr lang="en-US" baseline="0" dirty="0"/>
          </a:p>
          <a:p>
            <a:r>
              <a:rPr lang="en-US" baseline="0" dirty="0"/>
              <a:t>In the end, this will translate to additional temporal stability.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83445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here we have comparison move between doing the supersampling and temporal filtering together on the left,</a:t>
            </a:r>
          </a:p>
          <a:p>
            <a:r>
              <a:rPr lang="en-US" baseline="0" dirty="0"/>
              <a:t>and separated on the right.</a:t>
            </a:r>
          </a:p>
          <a:p>
            <a:endParaRPr lang="en-US" baseline="0" dirty="0"/>
          </a:p>
          <a:p>
            <a:r>
              <a:rPr lang="en-US" baseline="0" dirty="0"/>
              <a:t>On the crop in the top left image, you see how the grid looks in a static image.</a:t>
            </a:r>
          </a:p>
          <a:p>
            <a:endParaRPr lang="en-US" baseline="0" dirty="0"/>
          </a:p>
          <a:p>
            <a:r>
              <a:rPr lang="en-US" baseline="0" dirty="0"/>
              <a:t>So, note how it becomes more unstable and darker when doing both steps together, on the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6482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Previous</a:t>
            </a:r>
            <a:r>
              <a:rPr lang="en-US" sz="1200" baseline="0" dirty="0"/>
              <a:t> SMAA 1TX</a:t>
            </a:r>
            <a:r>
              <a:rPr lang="en-US" sz="1200" dirty="0"/>
              <a:t> lowers</a:t>
            </a:r>
            <a:r>
              <a:rPr lang="en-US" sz="1200" baseline="0" dirty="0"/>
              <a:t> the blending factor with the accumulation buffer </a:t>
            </a:r>
            <a:r>
              <a:rPr lang="en-US" sz="1200" dirty="0"/>
              <a:t>in low spatial contrast  areas.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Thinking</a:t>
            </a:r>
            <a:r>
              <a:rPr lang="en-US" sz="1200" baseline="0" dirty="0"/>
              <a:t> about the accumulation buffer usage as a temporal filter,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it is easier to realize that what it might be more desirable to only perform the filtering on pixels with temporal contrast,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which can be seen as a temporal bilateral filter.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For achieving this, edges below a temporal contrast threshold are essentially ignored.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Then, for the others we lower the effect depending on the temporal contrast.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For performance, we also add the pixels that need temporal filtering into a deferred queue,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which we call temporal edges.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90652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usage</a:t>
            </a:r>
            <a:r>
              <a:rPr lang="en-US" baseline="0" dirty="0"/>
              <a:t> of exponential history comes at the cost of numerical diffusion, which translates to image blur.</a:t>
            </a:r>
          </a:p>
          <a:p>
            <a:endParaRPr lang="en-US" baseline="0" dirty="0"/>
          </a:p>
          <a:p>
            <a:r>
              <a:rPr lang="en-US" baseline="0" dirty="0"/>
              <a:t>We found that bicubic filtering substantially helps to preserve the sharpness.</a:t>
            </a:r>
          </a:p>
          <a:p>
            <a:endParaRPr lang="en-US" baseline="0" dirty="0"/>
          </a:p>
          <a:p>
            <a:r>
              <a:rPr lang="en-US" baseline="0" dirty="0"/>
              <a:t>In particular, we used Catmull-Rom, which has one of the most strong sharpening effects,</a:t>
            </a:r>
          </a:p>
          <a:p>
            <a:r>
              <a:rPr lang="en-US" baseline="0" dirty="0"/>
              <a:t>but unfortunately even the most optimized version uses 9 samples.</a:t>
            </a:r>
          </a:p>
          <a:p>
            <a:endParaRPr lang="en-US" baseline="0" dirty="0"/>
          </a:p>
          <a:p>
            <a:r>
              <a:rPr lang="en-US" baseline="0" dirty="0"/>
              <a:t>We only use the bicubic filtering on temporal edges, but it is still an expensive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96171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here we have the standard 9 sample bicubic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64070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is what we ended using.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So, we essentially removed the corners of the filter…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63675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as we can</a:t>
            </a:r>
            <a:r>
              <a:rPr lang="en-US" baseline="0" dirty="0"/>
              <a:t> see here it has a quite small numerical error.</a:t>
            </a:r>
          </a:p>
          <a:p>
            <a:endParaRPr lang="en-US" baseline="0" dirty="0"/>
          </a:p>
          <a:p>
            <a:r>
              <a:rPr lang="en-US" baseline="0" dirty="0"/>
              <a:t>The difference is particularly negligible in motion.</a:t>
            </a:r>
          </a:p>
          <a:p>
            <a:endParaRPr lang="en-US" baseline="0" dirty="0"/>
          </a:p>
          <a:p>
            <a:r>
              <a:rPr lang="en-US" baseline="0" dirty="0"/>
              <a:t>We believe that this optimization might be useful in other contexts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70657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we have a</a:t>
            </a:r>
            <a:r>
              <a:rPr lang="en-US" baseline="0" dirty="0"/>
              <a:t> comparison movie between bilinear and bicubic.</a:t>
            </a:r>
          </a:p>
          <a:p>
            <a:endParaRPr lang="en-US" baseline="0" dirty="0"/>
          </a:p>
          <a:p>
            <a:r>
              <a:rPr lang="en-US" baseline="0" dirty="0"/>
              <a:t>When you see the red line it will bilinear, and the green one means bicubic.</a:t>
            </a:r>
          </a:p>
          <a:p>
            <a:endParaRPr lang="en-US" baseline="0" dirty="0"/>
          </a:p>
          <a:p>
            <a:r>
              <a:rPr lang="en-US" baseline="0" dirty="0"/>
              <a:t>Pay attention to the floor stones in the center of the image.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[Note that the red/green bar on the bottom is hidden by the progress bar if not seen in fullscreen mode]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3188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addition to tracking temporal contrast changes,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also track temporal changes on spatial contrast,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which typically means that a pixel is flickering.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allows to prevent flickering pixels from appearing by increasing the convergence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when such a situation is detected.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</a:t>
            </a:r>
            <a:r>
              <a:rPr lang="en-US" baseline="0" dirty="0"/>
              <a:t> similar d</a:t>
            </a:r>
            <a:r>
              <a:rPr lang="en-US" dirty="0"/>
              <a:t>istance to clamp technique, first introduced</a:t>
            </a:r>
            <a:r>
              <a:rPr lang="en-US" baseline="0" dirty="0"/>
              <a:t> in [</a:t>
            </a:r>
            <a:r>
              <a:rPr lang="en-US" dirty="0"/>
              <a:t>Karis2014] also prevents flickering pixels from appearing,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was key for avoiding flickering on static images, caused by subpixel jittering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086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But I’d like to cover the basics first.</a:t>
            </a:r>
          </a:p>
          <a:p>
            <a:endParaRPr lang="en-US" baseline="0" noProof="0" dirty="0"/>
          </a:p>
          <a:p>
            <a:r>
              <a:rPr lang="en-US" baseline="0" noProof="0" dirty="0"/>
              <a:t>The way that morphological antialiasing works is by trying to figure out the pattern that generated a given rasterized image.</a:t>
            </a:r>
          </a:p>
          <a:p>
            <a:endParaRPr lang="en-US" baseline="0" noProof="0" dirty="0"/>
          </a:p>
          <a:p>
            <a:r>
              <a:rPr lang="en-US" baseline="0" noProof="0" dirty="0"/>
              <a:t>Then it essentially rasterizes the image again, but in this case with antialiasing.</a:t>
            </a:r>
          </a:p>
          <a:p>
            <a:endParaRPr lang="en-US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So, say we want</a:t>
            </a:r>
            <a:r>
              <a:rPr lang="en-US" baseline="0" noProof="0" dirty="0"/>
              <a:t> to antialias </a:t>
            </a:r>
            <a:r>
              <a:rPr lang="en-US" noProof="0" dirty="0"/>
              <a:t>this imag</a:t>
            </a:r>
            <a:r>
              <a:rPr lang="en-US" baseline="0" noProof="0" dirty="0"/>
              <a:t>e.</a:t>
            </a:r>
          </a:p>
          <a:p>
            <a:endParaRPr lang="en-US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6942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Red means without temporal spatial contrast tracking, green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[Note that the red/green bar on the bottom is hidden by the progress bar if not seen in fullscreen mode]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4986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implementation, distance to clamp generated artifacts on </a:t>
            </a:r>
            <a:r>
              <a:rPr lang="en-US" baseline="0" dirty="0"/>
              <a:t>pixels in edge gradients,</a:t>
            </a:r>
          </a:p>
          <a:p>
            <a:r>
              <a:rPr lang="en-US" baseline="0" dirty="0"/>
              <a:t>as they sometimes get “stuck” with the accumulation buffer values,</a:t>
            </a:r>
          </a:p>
          <a:p>
            <a:r>
              <a:rPr lang="en-US" baseline="0" dirty="0"/>
              <a:t>possibly due to our fresh current frame image already containing antialiased pixels (by morphological antialiasing).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7405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</a:t>
            </a:r>
            <a:r>
              <a:rPr lang="en-US" baseline="0" dirty="0"/>
              <a:t> distance to clamp used with SMAA on the left, and temporal spatial contrast tracking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7609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One common mistake made in</a:t>
            </a:r>
            <a:r>
              <a:rPr lang="en-US" baseline="0" noProof="0" dirty="0"/>
              <a:t> exponential accumulation approaches is to use a constant blending factor,</a:t>
            </a:r>
          </a:p>
          <a:p>
            <a:r>
              <a:rPr lang="en-US" baseline="0" noProof="0" dirty="0"/>
              <a:t>which doesn’t warrantee the converge time.</a:t>
            </a:r>
          </a:p>
          <a:p>
            <a:endParaRPr lang="en-US" baseline="0" noProof="0" dirty="0"/>
          </a:p>
          <a:p>
            <a:r>
              <a:rPr lang="en-US" baseline="0" noProof="0" dirty="0"/>
              <a:t>For example, this means that 30 FPS will look blurrier tan 60 FPS,</a:t>
            </a:r>
          </a:p>
          <a:p>
            <a:r>
              <a:rPr lang="en-US" baseline="0" noProof="0" dirty="0"/>
              <a:t>as we don’t express the blending factor in time units,</a:t>
            </a:r>
          </a:p>
          <a:p>
            <a:r>
              <a:rPr lang="en-US" baseline="0" noProof="0" dirty="0"/>
              <a:t>that is what we usually want.</a:t>
            </a:r>
          </a:p>
          <a:p>
            <a:endParaRPr lang="en-US" baseline="0" noProof="0" dirty="0"/>
          </a:p>
          <a:p>
            <a:r>
              <a:rPr lang="en-US" baseline="0" noProof="0" dirty="0"/>
              <a:t>To do that, you have to use an exponential function to get the correct blending factor.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36223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</a:t>
            </a:r>
            <a:r>
              <a:rPr lang="en-US" baseline="0" dirty="0"/>
              <a:t> </a:t>
            </a:r>
            <a:r>
              <a:rPr lang="en-US" dirty="0"/>
              <a:t>neighborhood clamping do not remove all ghosting.</a:t>
            </a:r>
          </a:p>
          <a:p>
            <a:endParaRPr lang="en-US" dirty="0"/>
          </a:p>
          <a:p>
            <a:r>
              <a:rPr lang="en-US" dirty="0"/>
              <a:t>High frequency changes on the neighborhood window perform the clamp differently,</a:t>
            </a:r>
          </a:p>
          <a:p>
            <a:r>
              <a:rPr lang="en-US" dirty="0"/>
              <a:t>and in</a:t>
            </a:r>
            <a:r>
              <a:rPr lang="en-US" baseline="0" dirty="0"/>
              <a:t> those cases</a:t>
            </a:r>
            <a:r>
              <a:rPr lang="en-US" dirty="0"/>
              <a:t> ghosting persists.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742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movie, you can</a:t>
            </a:r>
            <a:r>
              <a:rPr lang="en-US" baseline="0" dirty="0"/>
              <a:t> see that in the weapon cannon, ghosting appears only in its bottom half,</a:t>
            </a:r>
          </a:p>
          <a:p>
            <a:r>
              <a:rPr lang="en-US" baseline="0" dirty="0"/>
              <a:t>where high frequency details exist,</a:t>
            </a:r>
          </a:p>
          <a:p>
            <a:r>
              <a:rPr lang="en-US" baseline="0" dirty="0"/>
              <a:t>but not in the other half.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51171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this, we</a:t>
            </a:r>
            <a:r>
              <a:rPr lang="en-US" baseline="0" dirty="0"/>
              <a:t> tried to perform a low pass filter on the neighborhood window,</a:t>
            </a:r>
          </a:p>
          <a:p>
            <a:r>
              <a:rPr lang="en-US" baseline="0" dirty="0"/>
              <a:t>but unfortunately it introduces back some aliasing.</a:t>
            </a:r>
          </a:p>
          <a:p>
            <a:endParaRPr lang="en-US" baseline="0" dirty="0"/>
          </a:p>
          <a:p>
            <a:r>
              <a:rPr lang="en-US" baseline="0" dirty="0"/>
              <a:t>Our solution for this comes back to the classic disocclusion detection using depth values for current and previous frame,</a:t>
            </a:r>
          </a:p>
          <a:p>
            <a:r>
              <a:rPr lang="en-US" baseline="0" dirty="0"/>
              <a:t>discarding the history buffer sample when a disocclusion happens.</a:t>
            </a:r>
          </a:p>
          <a:p>
            <a:endParaRPr lang="en-US" baseline="0" dirty="0"/>
          </a:p>
          <a:p>
            <a:r>
              <a:rPr lang="en-US" baseline="0" dirty="0"/>
              <a:t>[Note that if using this with non stabilized input (with jittering), a conservative depth comparison need to be performed:</a:t>
            </a:r>
          </a:p>
          <a:p>
            <a:r>
              <a:rPr lang="en-US" baseline="0" dirty="0"/>
              <a:t>comparing nearest-to-camera depth in the current and previous frame neighborhoods]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7537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movie you can see the results in action.</a:t>
            </a:r>
          </a:p>
          <a:p>
            <a:endParaRPr lang="en-US" baseline="0" dirty="0"/>
          </a:p>
          <a:p>
            <a:r>
              <a:rPr lang="en-US" baseline="0" dirty="0"/>
              <a:t>On red without depth weighting, and on green with it.</a:t>
            </a:r>
          </a:p>
          <a:p>
            <a:endParaRPr lang="en-US" baseline="0" dirty="0"/>
          </a:p>
          <a:p>
            <a:r>
              <a:rPr lang="en-US" baseline="0" dirty="0"/>
              <a:t>[Note that the red/green bar on the bottom is hidden by the progress bar if not seen in fullscreen mode]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9054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remember</a:t>
            </a:r>
            <a:r>
              <a:rPr lang="en-US" baseline="0" dirty="0"/>
              <a:t> this previous diagram, we need to reproject for the exponential history buffer,</a:t>
            </a:r>
          </a:p>
          <a:p>
            <a:r>
              <a:rPr lang="en-US" baseline="0" dirty="0"/>
              <a:t>and also for previous frames for the temporal resolve.</a:t>
            </a:r>
          </a:p>
          <a:p>
            <a:endParaRPr lang="en-US" baseline="0" dirty="0"/>
          </a:p>
          <a:p>
            <a:r>
              <a:rPr lang="en-US" baseline="0" dirty="0"/>
              <a:t>But we can’t use bicubic for all of them given that it is still expensive, even after the optimizations.</a:t>
            </a:r>
          </a:p>
          <a:p>
            <a:endParaRPr lang="en-US" baseline="0" dirty="0"/>
          </a:p>
          <a:p>
            <a:r>
              <a:rPr lang="en-US" baseline="0" dirty="0"/>
              <a:t>But these other reprojections are not using a feedback loop, so they don’t have numerical diffusion problems.</a:t>
            </a:r>
          </a:p>
          <a:p>
            <a:endParaRPr lang="en-US" baseline="0" dirty="0"/>
          </a:p>
          <a:p>
            <a:r>
              <a:rPr lang="en-US" baseline="0" dirty="0"/>
              <a:t>So perhaps a cheaper solution works over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134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found that using Inigo Quilez bicubic approximation,</a:t>
            </a:r>
          </a:p>
          <a:p>
            <a:endParaRPr lang="en-US" baseline="0" dirty="0"/>
          </a:p>
          <a:p>
            <a:r>
              <a:rPr lang="en-US" baseline="0" dirty="0"/>
              <a:t>which uses a smoothstep on the fraction part of the texcoords,</a:t>
            </a:r>
          </a:p>
          <a:p>
            <a:endParaRPr lang="en-US" baseline="0" dirty="0"/>
          </a:p>
          <a:p>
            <a:r>
              <a:rPr lang="en-US" baseline="0" dirty="0"/>
              <a:t>we get good enough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03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06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952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12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12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04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67000"/>
            <a:ext cx="5157787" cy="3333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67000"/>
            <a:ext cx="5183188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24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6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926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016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989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87" y="6334125"/>
            <a:ext cx="1311541" cy="45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s2016.siggraph.org/sites/default/files/s16_high_fullcolor_left_tag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371589"/>
            <a:ext cx="1410165" cy="3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dirty="0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898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1C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1C2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1C28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1C28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9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9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quilezles.org/www/articles/texture/texture.htm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0.png"/><Relationship Id="rId4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8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40.png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1.png"/><Relationship Id="rId7" Type="http://schemas.openxmlformats.org/officeDocument/2006/relationships/image" Target="../media/image152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55.png"/><Relationship Id="rId5" Type="http://schemas.openxmlformats.org/officeDocument/2006/relationships/image" Target="../media/image157.png"/><Relationship Id="rId1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4.png"/><Relationship Id="rId5" Type="http://schemas.openxmlformats.org/officeDocument/2006/relationships/image" Target="../media/image33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s://github.com/Microsoft/DirectX-Graphics-Samples/blob/master/MiniEngine/Core/Shaders/FXAAPass2CS.hlsli" TargetMode="External"/><Relationship Id="rId4" Type="http://schemas.openxmlformats.org/officeDocument/2006/relationships/hyperlink" Target="https://github.com/Microsoft/DirectX-Graphics-Samples/blob/master/MiniEngine/Core/Shaders/FXAAPass1CS.hlsli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8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vec3.ca/bicubic-filtering-in-fewer-taps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ttp.developer.nvidia.com/GPUGems2/gpugems2_chapter20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8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onential_smoothing#Time_Constant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001836"/>
            <a:ext cx="12192000" cy="2935923"/>
          </a:xfrm>
          <a:prstGeom prst="rect">
            <a:avLst/>
          </a:prstGeom>
          <a:solidFill>
            <a:srgbClr val="000000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1837"/>
            <a:ext cx="9144000" cy="1508125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b="0" spc="500" dirty="0">
                <a:solidFill>
                  <a:schemeClr val="accent2"/>
                </a:solidFill>
                <a:latin typeface="+mn-lt"/>
                <a:cs typeface="Myriad Arabic" panose="01010101010101010101" pitchFamily="50" charset="-78"/>
              </a:rPr>
              <a:t>Filmic SMAA</a:t>
            </a:r>
            <a:br>
              <a:rPr lang="en-US" b="0" dirty="0">
                <a:solidFill>
                  <a:schemeClr val="accent2"/>
                </a:solidFill>
                <a:latin typeface="+mn-lt"/>
              </a:rPr>
            </a:br>
            <a:r>
              <a:rPr lang="en-US" sz="3600" b="0" dirty="0">
                <a:solidFill>
                  <a:schemeClr val="bg1"/>
                </a:solidFill>
                <a:latin typeface="+mn-lt"/>
              </a:rPr>
              <a:t>Sharp Morphological and Temporal Antialiasing</a:t>
            </a:r>
            <a:endParaRPr lang="es-ES" sz="36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75000"/>
              </a:lnSpc>
            </a:pPr>
            <a:r>
              <a:rPr lang="en-US" sz="1800" dirty="0">
                <a:solidFill>
                  <a:schemeClr val="accent2"/>
                </a:solidFill>
              </a:rPr>
              <a:t>Jorge Jimenez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– Graphics R&amp;D Technical Director (Activision Blizzard)</a:t>
            </a:r>
          </a:p>
          <a:p>
            <a:pPr>
              <a:lnSpc>
                <a:spcPct val="75000"/>
              </a:lnSpc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Advances in Real-Time Rendering course</a:t>
            </a:r>
            <a:endParaRPr lang="es-E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ttp://s2016.siggraph.org/sites/all/themes/s2016/imgs/s2016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6166176"/>
            <a:ext cx="2073275" cy="5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740" y="6101860"/>
            <a:ext cx="1927860" cy="6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9568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here is no ghosting on flat col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Neighborhood Clamping with Depth Testing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Performing a low pass on the neighborhood window helps</a:t>
            </a:r>
          </a:p>
          <a:p>
            <a:pPr lvl="1"/>
            <a:r>
              <a:rPr lang="en-US" dirty="0"/>
              <a:t>Blurring neighbors with bilinear filtering</a:t>
            </a:r>
          </a:p>
          <a:p>
            <a:pPr lvl="1"/>
            <a:r>
              <a:rPr lang="en-US" dirty="0"/>
              <a:t>Introduces back aliasing</a:t>
            </a:r>
          </a:p>
          <a:p>
            <a:endParaRPr lang="en-US" dirty="0"/>
          </a:p>
          <a:p>
            <a:r>
              <a:rPr lang="en-US" dirty="0"/>
              <a:t>[Salvi2016] proposed using variance for a tighter clamp/clip</a:t>
            </a:r>
          </a:p>
          <a:p>
            <a:pPr lvl="1"/>
            <a:r>
              <a:rPr lang="en-US" dirty="0"/>
              <a:t>In our technique/testbed [Salvi2016] + clipping introduced back some aliasing</a:t>
            </a:r>
          </a:p>
          <a:p>
            <a:pPr lvl="1"/>
            <a:endParaRPr lang="en-US" dirty="0"/>
          </a:p>
          <a:p>
            <a:r>
              <a:rPr lang="en-US" dirty="0"/>
              <a:t>Using variance or a low pass on the neighborhood reduce the min/max window</a:t>
            </a:r>
          </a:p>
          <a:p>
            <a:pPr lvl="1"/>
            <a:r>
              <a:rPr lang="en-US" dirty="0"/>
              <a:t>Less ghosting but potentially more aliasing</a:t>
            </a:r>
          </a:p>
          <a:p>
            <a:pPr lvl="1"/>
            <a:endParaRPr lang="en-US" dirty="0"/>
          </a:p>
          <a:p>
            <a:r>
              <a:rPr lang="en-US" dirty="0"/>
              <a:t>To keep maximum temporal smoothing effect, we use depth testing to detect disocclusions</a:t>
            </a:r>
          </a:p>
          <a:p>
            <a:pPr lvl="1"/>
            <a:r>
              <a:rPr lang="en-US" dirty="0"/>
              <a:t>Compare current and previous frame depth</a:t>
            </a:r>
          </a:p>
          <a:p>
            <a:pPr lvl="1"/>
            <a:r>
              <a:rPr lang="en-US" dirty="0"/>
              <a:t>Half resolution nearest depth</a:t>
            </a:r>
          </a:p>
          <a:p>
            <a:pPr lvl="1"/>
            <a:endParaRPr lang="en-US" dirty="0"/>
          </a:p>
          <a:p>
            <a:r>
              <a:rPr lang="en-US" dirty="0"/>
              <a:t>“Responsive AA” for alpha blended objects [Karis2014]</a:t>
            </a:r>
          </a:p>
          <a:p>
            <a:pPr lvl="1"/>
            <a:r>
              <a:rPr lang="en-US" dirty="0"/>
              <a:t>With depth testing and “Responsive AA” we mitigate all cases without harming the temporal filtering effect on opaque objects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5033" y="1951450"/>
            <a:ext cx="5835345" cy="553485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SMAA_RT_METRICS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7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SMAA_RT_METRICS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7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SMAA_RT_METRICS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7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SMAA_RT_METRICS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7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0059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hosting view mod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3940097" y="277191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Resolve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1444203" y="356876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N-1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798189" y="277191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8" name="Straight Arrow Connector 7"/>
          <p:cNvCxnSpPr>
            <a:stCxn id="5" idx="3"/>
            <a:endCxn id="24" idx="1"/>
          </p:cNvCxnSpPr>
          <p:nvPr/>
        </p:nvCxnSpPr>
        <p:spPr>
          <a:xfrm flipV="1">
            <a:off x="5834398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44203" y="276556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</a:t>
            </a:r>
            <a:endParaRPr lang="es-ES" dirty="0"/>
          </a:p>
        </p:txBody>
      </p:sp>
      <p:cxnSp>
        <p:nvCxnSpPr>
          <p:cNvPr id="10" name="Straight Arrow Connector 9"/>
          <p:cNvCxnSpPr>
            <a:stCxn id="9" idx="3"/>
            <a:endCxn id="5" idx="1"/>
          </p:cNvCxnSpPr>
          <p:nvPr/>
        </p:nvCxnSpPr>
        <p:spPr>
          <a:xfrm>
            <a:off x="3338505" y="3121161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3"/>
            <a:endCxn id="5" idx="1"/>
          </p:cNvCxnSpPr>
          <p:nvPr/>
        </p:nvCxnSpPr>
        <p:spPr>
          <a:xfrm flipV="1">
            <a:off x="3338505" y="3127511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4203" y="4320540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N-2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1444203" y="5072312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History Buffer</a:t>
            </a:r>
            <a:endParaRPr lang="es-ES" dirty="0"/>
          </a:p>
        </p:txBody>
      </p:sp>
      <p:cxnSp>
        <p:nvCxnSpPr>
          <p:cNvPr id="15" name="Elbow Connector 14"/>
          <p:cNvCxnSpPr>
            <a:stCxn id="12" idx="3"/>
            <a:endCxn id="5" idx="1"/>
          </p:cNvCxnSpPr>
          <p:nvPr/>
        </p:nvCxnSpPr>
        <p:spPr>
          <a:xfrm flipV="1">
            <a:off x="3338505" y="3127511"/>
            <a:ext cx="601592" cy="1548629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69143" y="276556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Filter</a:t>
            </a:r>
            <a:endParaRPr lang="es-ES" dirty="0"/>
          </a:p>
        </p:txBody>
      </p:sp>
      <p:cxnSp>
        <p:nvCxnSpPr>
          <p:cNvPr id="36" name="Straight Arrow Connector 35"/>
          <p:cNvCxnSpPr>
            <a:stCxn id="24" idx="3"/>
            <a:endCxn id="7" idx="1"/>
          </p:cNvCxnSpPr>
          <p:nvPr/>
        </p:nvCxnSpPr>
        <p:spPr>
          <a:xfrm>
            <a:off x="8263444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4" idx="3"/>
            <a:endCxn id="24" idx="2"/>
          </p:cNvCxnSpPr>
          <p:nvPr/>
        </p:nvCxnSpPr>
        <p:spPr>
          <a:xfrm flipV="1">
            <a:off x="3338505" y="3476761"/>
            <a:ext cx="3977789" cy="195115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  <a:endCxn id="14" idx="2"/>
          </p:cNvCxnSpPr>
          <p:nvPr/>
        </p:nvCxnSpPr>
        <p:spPr>
          <a:xfrm rot="5400000">
            <a:off x="4918147" y="956318"/>
            <a:ext cx="2300401" cy="7353986"/>
          </a:xfrm>
          <a:prstGeom prst="bentConnector3">
            <a:avLst>
              <a:gd name="adj1" fmla="val 109937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32477" y="2526988"/>
            <a:ext cx="432334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887246" y="2158982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Separate passes</a:t>
            </a:r>
            <a:endParaRPr lang="es-ES" sz="1400" b="1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7247" y="1790976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Filmic SMAA T2x</a:t>
            </a:r>
            <a:endParaRPr lang="es-ES" sz="1400" b="1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13318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Temporal supersampling also resamples</a:t>
            </a:r>
          </a:p>
          <a:p>
            <a:pPr lvl="1"/>
            <a:r>
              <a:rPr lang="en-US" dirty="0"/>
              <a:t>Bicubic filtering nice, but overkill (no numerical diffusion on supersampling: not recursive)</a:t>
            </a:r>
          </a:p>
          <a:p>
            <a:r>
              <a:rPr lang="en-US" dirty="0"/>
              <a:t>Iñigo Quilez improved texture interpolation</a:t>
            </a:r>
          </a:p>
          <a:p>
            <a:pPr lvl="1"/>
            <a:r>
              <a:rPr lang="en-US" dirty="0"/>
              <a:t>Change fractional part of </a:t>
            </a:r>
            <a:r>
              <a:rPr lang="en-US" sz="21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texcoord</a:t>
            </a:r>
            <a:r>
              <a:rPr lang="en-US" dirty="0"/>
              <a:t> to </a:t>
            </a:r>
            <a:r>
              <a:rPr lang="en-US" sz="21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smoothstep</a:t>
            </a:r>
            <a:endParaRPr lang="es-ES" sz="2100" dirty="0">
              <a:latin typeface="Source Code Pro Light" panose="020B04090304030202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hlinkClick r:id="rId3"/>
              </a:rPr>
              <a:t>http://www.iquilezles.org/www/articles/texture/texture.htm</a:t>
            </a:r>
            <a:endParaRPr lang="es-ES" dirty="0"/>
          </a:p>
          <a:p>
            <a:r>
              <a:rPr lang="en-US" dirty="0"/>
              <a:t>Snaps </a:t>
            </a:r>
            <a:r>
              <a:rPr lang="en-US" sz="27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texcoord</a:t>
            </a:r>
            <a:r>
              <a:rPr lang="en-US" sz="4200" dirty="0"/>
              <a:t> </a:t>
            </a:r>
            <a:r>
              <a:rPr lang="en-US" dirty="0"/>
              <a:t>to centers</a:t>
            </a:r>
          </a:p>
          <a:p>
            <a:r>
              <a:rPr lang="en-US" dirty="0"/>
              <a:t>Thanks to Xianchun Wu for the idea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94079"/>
            <a:ext cx="5181600" cy="3297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31613" y="2308860"/>
                <a:ext cx="115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13" y="2308860"/>
                <a:ext cx="115127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646" t="-4444" r="-6878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2895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27" y="2727868"/>
            <a:ext cx="3466522" cy="2205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1960" y="2721807"/>
            <a:ext cx="3490650" cy="222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34187" y="5360991"/>
                <a:ext cx="891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(3−2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187" y="5360991"/>
                <a:ext cx="891141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5" r="-684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638800" y="320611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967" y="2721807"/>
            <a:ext cx="3478684" cy="2213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60897" y="5023169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Smooth</a:t>
            </a:r>
            <a:r>
              <a:rPr lang="en-US" sz="1400" b="1" dirty="0"/>
              <a:t>step</a:t>
            </a:r>
            <a:endParaRPr lang="es-E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63926" y="5023169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Smoother</a:t>
            </a:r>
            <a:r>
              <a:rPr lang="en-US" sz="1400" b="1" dirty="0"/>
              <a:t>step</a:t>
            </a:r>
            <a:endParaRPr lang="es-E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153447" y="5023169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Smoothest</a:t>
            </a:r>
            <a:r>
              <a:rPr lang="en-US" sz="1400" b="1" dirty="0"/>
              <a:t>step</a:t>
            </a:r>
            <a:endParaRPr lang="es-E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48781" y="5360991"/>
                <a:ext cx="16944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−15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+10)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1" y="5360991"/>
                <a:ext cx="1694438" cy="215444"/>
              </a:xfrm>
              <a:prstGeom prst="rect">
                <a:avLst/>
              </a:prstGeom>
              <a:blipFill rotWithShape="0">
                <a:blip r:embed="rId7"/>
                <a:stretch>
                  <a:fillRect r="-323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759379" y="5360990"/>
                <a:ext cx="2425857" cy="217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s-ES" sz="1400"/>
                        <m:t>70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84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s-ES" sz="1400"/>
                        <m:t>35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379" y="5360990"/>
                <a:ext cx="2425857" cy="217817"/>
              </a:xfrm>
              <a:prstGeom prst="rect">
                <a:avLst/>
              </a:prstGeom>
              <a:blipFill rotWithShape="0"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48809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92" y="2721807"/>
            <a:ext cx="3478684" cy="2213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47872" y="5023169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Smoothest</a:t>
            </a:r>
            <a:r>
              <a:rPr lang="en-US" sz="1400" b="1" dirty="0"/>
              <a:t>step</a:t>
            </a:r>
            <a:endParaRPr lang="es-E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53804" y="5360990"/>
                <a:ext cx="2425857" cy="217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s-ES" sz="1400"/>
                        <m:t>70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84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s-ES" sz="1400"/>
                        <m:t>35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804" y="5360990"/>
                <a:ext cx="2425857" cy="217817"/>
              </a:xfrm>
              <a:prstGeom prst="rect">
                <a:avLst/>
              </a:prstGeom>
              <a:blipFill rotWithShape="0">
                <a:blip r:embed="rId4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50" y="2721451"/>
            <a:ext cx="3479244" cy="2213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2697" y="5018626"/>
            <a:ext cx="203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Fast </a:t>
            </a:r>
            <a:r>
              <a:rPr lang="en-US" sz="1400" b="1" dirty="0">
                <a:solidFill>
                  <a:schemeClr val="accent2"/>
                </a:solidFill>
              </a:rPr>
              <a:t>Smoothest</a:t>
            </a:r>
            <a:r>
              <a:rPr lang="en-US" sz="1400" b="1" dirty="0"/>
              <a:t>step</a:t>
            </a:r>
            <a:endParaRPr lang="es-E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88734" y="5360991"/>
                <a:ext cx="29015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m:rPr>
                          <m:nor/>
                        </m:rPr>
                        <a:rPr lang="en-US" sz="1400" b="0" i="0" smtClean="0"/>
                        <m:t>x</m:t>
                      </m:r>
                      <m:r>
                        <m:rPr>
                          <m:nor/>
                        </m:rPr>
                        <a:rPr lang="es-ES" sz="1400" smtClean="0"/>
                        <m:t> − 0.2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s-ES" sz="1400" smtClean="0"/>
                        <m:t>/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1400" smtClean="0"/>
                        <m:t>1 − 0.4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400" b="0" i="0" smtClean="0"/>
                        <m:t>,1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400" b="0" i="0" smtClean="0"/>
                        <m:t>,0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(3−2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34" y="5360991"/>
                <a:ext cx="2901564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420" r="-1891" b="-169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38399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7962" y="1825625"/>
            <a:ext cx="4156075" cy="4156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7137" y="5981700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Current Frame</a:t>
            </a:r>
            <a:endParaRPr lang="es-ES" sz="14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31" y="2535577"/>
            <a:ext cx="2736169" cy="27361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5486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62" y="1825625"/>
            <a:ext cx="4156075" cy="4156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8867" y="5981700"/>
            <a:ext cx="211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Previous Frame</a:t>
            </a:r>
          </a:p>
          <a:p>
            <a:pPr algn="ctr"/>
            <a:r>
              <a:rPr lang="en-US" sz="1400" dirty="0">
                <a:latin typeface="+mj-lt"/>
              </a:rPr>
              <a:t>Resampled with bilinear</a:t>
            </a:r>
            <a:endParaRPr lang="es-ES" sz="1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31" y="2535577"/>
            <a:ext cx="2736169" cy="27361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61988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Supersampling Resampling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62" y="1825625"/>
            <a:ext cx="4156075" cy="4156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9702" y="5981700"/>
            <a:ext cx="283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Previous Frame</a:t>
            </a:r>
          </a:p>
          <a:p>
            <a:pPr algn="ctr"/>
            <a:r>
              <a:rPr lang="en-US" sz="1400" dirty="0">
                <a:latin typeface="+mj-lt"/>
              </a:rPr>
              <a:t>Resampled with fast smootheststep</a:t>
            </a:r>
            <a:endParaRPr lang="es-ES" sz="1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31" y="2535577"/>
            <a:ext cx="2736169" cy="27361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2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34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Basic Quincunx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Better subsample coverage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4x</a:t>
                </a:r>
              </a:p>
              <a:p>
                <a:r>
                  <a:rPr lang="en-US" dirty="0"/>
                  <a:t>Fast </a:t>
                </a:r>
                <a:r>
                  <a:rPr lang="en-US" i="1" dirty="0"/>
                  <a:t>0.5px wide resolve</a:t>
                </a:r>
              </a:p>
              <a:p>
                <a:r>
                  <a:rPr lang="en-US" dirty="0"/>
                  <a:t>Softens the texture details</a:t>
                </a:r>
              </a:p>
              <a:p>
                <a:pPr lvl="1"/>
                <a:r>
                  <a:rPr lang="en-US" dirty="0"/>
                  <a:t>Infamous in the previous gen</a:t>
                </a:r>
              </a:p>
              <a:p>
                <a:pPr lvl="1"/>
                <a:r>
                  <a:rPr lang="en-US" dirty="0"/>
                  <a:t>Not so bad at 1080p</a:t>
                </a:r>
              </a:p>
              <a:p>
                <a:r>
                  <a:rPr lang="en-US" dirty="0"/>
                  <a:t>Used for temporal AA in Crysis 2 [Sousa2011]</a:t>
                </a:r>
              </a:p>
              <a:p>
                <a:r>
                  <a:rPr lang="en-US" dirty="0"/>
                  <a:t>Flip quads a good alternative [Drobot2014]</a:t>
                </a:r>
              </a:p>
              <a:p>
                <a:pPr lvl="1"/>
                <a:r>
                  <a:rPr lang="en-US" dirty="0"/>
                  <a:t>Different stability, performance and sharpness tradeoff</a:t>
                </a:r>
              </a:p>
              <a:p>
                <a:pPr lvl="1"/>
                <a:r>
                  <a:rPr lang="en-US" dirty="0"/>
                  <a:t>We went for the less efficient but faster and sharper Quincunx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412" t="-2339" r="-588" b="-1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66" y="2397125"/>
            <a:ext cx="2736169" cy="273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066" y="2356303"/>
            <a:ext cx="2776992" cy="277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9088" y="4671629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Rotated Grid 2x</a:t>
            </a:r>
            <a:endParaRPr lang="es-E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749189" y="4671628"/>
            <a:ext cx="120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Quincunx</a:t>
            </a:r>
            <a:endParaRPr lang="es-ES" sz="1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8677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Basic Quincunx</a:t>
            </a:r>
            <a:endParaRPr lang="es-E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83601" y="2168032"/>
            <a:ext cx="10361455" cy="3372837"/>
            <a:chOff x="13737409" y="-6630629"/>
            <a:chExt cx="29729258" cy="9677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7409" y="-6630629"/>
              <a:ext cx="9677400" cy="9677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3338" y="-6630629"/>
              <a:ext cx="9677400" cy="9677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9267" y="-6630629"/>
              <a:ext cx="9677400" cy="96774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5273984" y="1690688"/>
            <a:ext cx="1644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Rotated Grid 2x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8138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Better Subsample Coverage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83601" y="5715000"/>
            <a:ext cx="686714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72219" y="5715000"/>
            <a:ext cx="33728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39775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Softer Texture Details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0331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1" y="2168032"/>
            <a:ext cx="3372837" cy="3372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10" y="2168032"/>
            <a:ext cx="3372837" cy="33728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19" y="2168032"/>
            <a:ext cx="3372837" cy="3372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Improved Temporal </a:t>
            </a:r>
            <a:r>
              <a:rPr lang="en-US" dirty="0"/>
              <a:t>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Basic Quincunx</a:t>
            </a:r>
            <a:endParaRPr lang="es-ES" dirty="0"/>
          </a:p>
        </p:txBody>
      </p:sp>
      <p:sp>
        <p:nvSpPr>
          <p:cNvPr id="21" name="Rectangle 20"/>
          <p:cNvSpPr/>
          <p:nvPr/>
        </p:nvSpPr>
        <p:spPr>
          <a:xfrm>
            <a:off x="5558294" y="1690688"/>
            <a:ext cx="1075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Quincunx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8138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Better Subsample Coverage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83601" y="5715000"/>
            <a:ext cx="686714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72219" y="5715000"/>
            <a:ext cx="33728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39775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Softer Texture Details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53848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46518" y="1474152"/>
            <a:ext cx="4956076" cy="4956076"/>
            <a:chOff x="3617962" y="1474152"/>
            <a:chExt cx="4956076" cy="49560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962" y="1474152"/>
              <a:ext cx="4956076" cy="49560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081722" y="2453838"/>
              <a:ext cx="1208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Frame 1</a:t>
              </a:r>
              <a:endParaRPr lang="es-E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6102" y="1641077"/>
              <a:ext cx="1208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Frame 2</a:t>
              </a:r>
              <a:endParaRPr lang="es-ES" sz="14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Faster Quincunx</a:t>
            </a:r>
            <a:endParaRPr lang="es-E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Quincunx definition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Orange </a:t>
            </a:r>
            <a:r>
              <a:rPr lang="en-US" dirty="0"/>
              <a:t>is a single sample</a:t>
            </a:r>
          </a:p>
          <a:p>
            <a:r>
              <a:rPr lang="en-US" dirty="0"/>
              <a:t>We can fetch all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with bilinear</a:t>
            </a:r>
          </a:p>
          <a:p>
            <a:r>
              <a:rPr lang="en-US" dirty="0"/>
              <a:t>Quincunx becomes:</a:t>
            </a:r>
          </a:p>
          <a:p>
            <a:pPr lvl="1"/>
            <a:r>
              <a:rPr lang="en-US" dirty="0"/>
              <a:t>Texcoord offset</a:t>
            </a:r>
          </a:p>
          <a:p>
            <a:pPr lvl="1"/>
            <a:r>
              <a:rPr lang="en-US" dirty="0"/>
              <a:t>Same performance as 2x</a:t>
            </a:r>
            <a:endParaRPr lang="es-E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63108" y="2607726"/>
            <a:ext cx="2026907" cy="307777"/>
            <a:chOff x="1089647" y="3097311"/>
            <a:chExt cx="2026907" cy="307777"/>
          </a:xfrm>
        </p:grpSpPr>
        <p:sp>
          <p:nvSpPr>
            <p:cNvPr id="8" name="Oval 7"/>
            <p:cNvSpPr/>
            <p:nvPr/>
          </p:nvSpPr>
          <p:spPr>
            <a:xfrm>
              <a:off x="1739900" y="3162300"/>
              <a:ext cx="177800" cy="177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938754" y="3162300"/>
              <a:ext cx="177800" cy="17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89647" y="3097311"/>
                  <a:ext cx="6043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 ×</m:t>
                      </m:r>
                    </m:oMath>
                  </a14:m>
                  <a:r>
                    <a:rPr lang="en-US" sz="1400" dirty="0">
                      <a:solidFill>
                        <a:schemeClr val="accent1"/>
                      </a:solidFill>
                    </a:rPr>
                    <a:t> </a:t>
                  </a:r>
                  <a:endParaRPr lang="es-ES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47" y="3097311"/>
                  <a:ext cx="604373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016747" y="3097311"/>
                  <a:ext cx="6043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 ×</m:t>
                      </m:r>
                    </m:oMath>
                  </a14:m>
                  <a:r>
                    <a:rPr lang="en-US" sz="1400" dirty="0">
                      <a:solidFill>
                        <a:schemeClr val="accent2"/>
                      </a:solidFill>
                    </a:rPr>
                    <a:t> </a:t>
                  </a:r>
                  <a:endParaRPr lang="es-ES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6747" y="3097311"/>
                  <a:ext cx="604373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8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/>
          <p:cNvCxnSpPr/>
          <p:nvPr/>
        </p:nvCxnSpPr>
        <p:spPr>
          <a:xfrm flipH="1">
            <a:off x="7338060" y="4457700"/>
            <a:ext cx="533400" cy="17068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10278" y="6164580"/>
            <a:ext cx="17650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Sample here to get all four subsamples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800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Contrast-Aware Quincunx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Idea:</a:t>
                </a:r>
                <a:r>
                  <a:rPr lang="en-US" dirty="0"/>
                  <a:t> lerp the texcoord offsets according to local contrast</a:t>
                </a:r>
              </a:p>
              <a:p>
                <a:pPr lvl="1"/>
                <a:r>
                  <a:rPr lang="en-US" dirty="0"/>
                  <a:t>Low contrast (texture details): 2x</a:t>
                </a:r>
              </a:p>
              <a:p>
                <a:pPr lvl="1"/>
                <a:r>
                  <a:rPr lang="en-US" dirty="0"/>
                  <a:t>High contrast (edges): Quincunx</a:t>
                </a:r>
              </a:p>
              <a:p>
                <a:r>
                  <a:rPr lang="en-US" dirty="0"/>
                  <a:t>Use Quincunx subsamples to determine contrast</a:t>
                </a:r>
              </a:p>
              <a:p>
                <a:pPr lvl="1"/>
                <a:r>
                  <a:rPr lang="en-US" dirty="0"/>
                  <a:t>Refetch with 2x offsets if low contrast</a:t>
                </a:r>
              </a:p>
              <a:p>
                <a:pPr lvl="1"/>
                <a:r>
                  <a:rPr lang="en-US" dirty="0"/>
                  <a:t>Cheap: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0.02ms on PS4@1080</a:t>
                </a:r>
                <a:endParaRPr lang="es-E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3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9095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Contrast-Aware Quincunx</a:t>
            </a:r>
            <a:endParaRPr lang="es-E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83601" y="2168032"/>
            <a:ext cx="10361455" cy="3372837"/>
            <a:chOff x="13737409" y="-6630629"/>
            <a:chExt cx="29729258" cy="9677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7409" y="-6630629"/>
              <a:ext cx="9677400" cy="9677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3338" y="-6630629"/>
              <a:ext cx="9677400" cy="9677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9267" y="-6630629"/>
              <a:ext cx="9677400" cy="96774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5273984" y="1690688"/>
            <a:ext cx="1644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Rotated Grid 2x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8138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Better Subsample Coverage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83601" y="5715000"/>
            <a:ext cx="686714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39775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Sharp Texture Details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072219" y="5715000"/>
            <a:ext cx="3372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6042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Temporal Quincunx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Contrast-Aware Quincunx</a:t>
            </a:r>
            <a:endParaRPr lang="es-ES" dirty="0"/>
          </a:p>
        </p:txBody>
      </p:sp>
      <p:sp>
        <p:nvSpPr>
          <p:cNvPr id="21" name="Rectangle 20"/>
          <p:cNvSpPr/>
          <p:nvPr/>
        </p:nvSpPr>
        <p:spPr>
          <a:xfrm>
            <a:off x="4801166" y="1690688"/>
            <a:ext cx="2589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Contrast-Aware Quincunx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88138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Better Subsample Coverage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83601" y="5715000"/>
            <a:ext cx="686714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9775" y="5807103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Sharp Texture Details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s-ES" sz="1400" dirty="0">
              <a:solidFill>
                <a:schemeClr val="accent6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072219" y="5715000"/>
            <a:ext cx="3372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1" y="2168032"/>
            <a:ext cx="3372837" cy="33728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10" y="2168032"/>
            <a:ext cx="3372837" cy="33728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19" y="2168032"/>
            <a:ext cx="3372837" cy="337283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77999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210143" cy="4165600"/>
          </a:xfrm>
        </p:spPr>
        <p:txBody>
          <a:bodyPr>
            <a:normAutofit/>
          </a:bodyPr>
          <a:lstStyle/>
          <a:p>
            <a:r>
              <a:rPr lang="en-US" sz="2400" dirty="0"/>
              <a:t>Derivatives calculated for 1x uniform grid</a:t>
            </a:r>
          </a:p>
          <a:p>
            <a:endParaRPr lang="es-E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637" y="1690688"/>
            <a:ext cx="4195763" cy="419576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610600" y="1363980"/>
            <a:ext cx="0" cy="11658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738518" y="1371600"/>
            <a:ext cx="0" cy="11658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10600" y="1539240"/>
            <a:ext cx="11279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10705" y="116990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ddx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40637" y="2636520"/>
            <a:ext cx="8253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40636" y="3780949"/>
            <a:ext cx="8253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757160" y="2636520"/>
            <a:ext cx="0" cy="11520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71189" y="3002757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ddy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578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81014" cy="4165600"/>
          </a:xfrm>
        </p:spPr>
        <p:txBody>
          <a:bodyPr>
            <a:normAutofit/>
          </a:bodyPr>
          <a:lstStyle/>
          <a:p>
            <a:r>
              <a:rPr lang="en-US" sz="2400" dirty="0"/>
              <a:t>For 2x derivatives between subsamples smaller</a:t>
            </a:r>
          </a:p>
          <a:p>
            <a:pPr lvl="1"/>
            <a:r>
              <a:rPr lang="en-US" sz="2000" dirty="0"/>
              <a:t>Blurrier results</a:t>
            </a:r>
          </a:p>
          <a:p>
            <a:r>
              <a:rPr lang="en-US" sz="2400" dirty="0"/>
              <a:t>Grid is rotated</a:t>
            </a:r>
          </a:p>
          <a:p>
            <a:pPr lvl="1"/>
            <a:r>
              <a:rPr lang="en-US" sz="2000" dirty="0"/>
              <a:t>What ddx/ddy to use?</a:t>
            </a:r>
          </a:p>
          <a:p>
            <a:endParaRPr lang="es-E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37" y="1690688"/>
            <a:ext cx="4195763" cy="419576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321040" y="1116013"/>
            <a:ext cx="0" cy="11658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448958" y="1123633"/>
            <a:ext cx="0" cy="11658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21040" y="1291273"/>
            <a:ext cx="11279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621145" y="921941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ddx?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389177" y="2369820"/>
            <a:ext cx="8253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89176" y="3514249"/>
            <a:ext cx="8253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05700" y="2369820"/>
            <a:ext cx="0" cy="11520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54149" y="2736057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ddy?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8748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10350" cy="4165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If we think of derivatives as filtering radius, we have a tradeoff:</a:t>
            </a:r>
          </a:p>
          <a:p>
            <a:pPr lvl="1"/>
            <a:r>
              <a:rPr lang="en-US" dirty="0"/>
              <a:t>Minimal overlap (blur): 0.7071</a:t>
            </a:r>
          </a:p>
          <a:p>
            <a:pPr lvl="1"/>
            <a:r>
              <a:rPr lang="en-US" dirty="0"/>
              <a:t>Minimal holes (aliasing): 1.0</a:t>
            </a:r>
          </a:p>
          <a:p>
            <a:r>
              <a:rPr lang="en-US" dirty="0"/>
              <a:t> Adjust gradients by diagonal distance:</a:t>
            </a:r>
          </a:p>
          <a:p>
            <a:pPr lvl="1"/>
            <a:r>
              <a:rPr lang="en-GB" sz="17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SampleGrad</a:t>
            </a:r>
            <a:r>
              <a:rPr lang="en-GB" sz="17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(..., 0.7071 * ddx, 0.7071 * ddy</a:t>
            </a:r>
            <a:r>
              <a:rPr lang="en-GB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Faster and identical results:</a:t>
            </a:r>
          </a:p>
          <a:p>
            <a:pPr lvl="1"/>
            <a:r>
              <a:rPr lang="en-US" sz="1700" b="1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SampleBias</a:t>
            </a:r>
            <a:r>
              <a:rPr lang="en-US" sz="17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(..., </a:t>
            </a:r>
            <a:r>
              <a:rPr lang="en-US" sz="1700" b="1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log2</a:t>
            </a:r>
            <a:r>
              <a:rPr lang="en-US" sz="17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(0.7071))</a:t>
            </a:r>
          </a:p>
          <a:p>
            <a:pPr lvl="1"/>
            <a:r>
              <a:rPr lang="en-US" dirty="0"/>
              <a:t>Better: use texture sampler LOD bias</a:t>
            </a:r>
          </a:p>
          <a:p>
            <a:r>
              <a:rPr lang="en-US" dirty="0"/>
              <a:t>Thanks to Peter-Pike Sloan and Angelo Pesce for the ideas</a:t>
            </a:r>
          </a:p>
          <a:p>
            <a:pPr marL="457200" lvl="1" indent="0">
              <a:buNone/>
            </a:pPr>
            <a:endParaRPr lang="en-US" sz="1700" dirty="0">
              <a:latin typeface="Source Code Pro Light" panose="020B0409030403020204" pitchFamily="49" charset="0"/>
              <a:cs typeface="Courier New" panose="02070309020205020404" pitchFamily="49" charset="0"/>
            </a:endParaRPr>
          </a:p>
          <a:p>
            <a:r>
              <a:rPr lang="en-US" b="1" dirty="0"/>
              <a:t>Sharper results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grpSp>
        <p:nvGrpSpPr>
          <p:cNvPr id="8" name="Group 7"/>
          <p:cNvGrpSpPr/>
          <p:nvPr/>
        </p:nvGrpSpPr>
        <p:grpSpPr>
          <a:xfrm>
            <a:off x="7842250" y="3206750"/>
            <a:ext cx="3206750" cy="3333618"/>
            <a:chOff x="8830396" y="2774950"/>
            <a:chExt cx="3206750" cy="33336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830396" y="2774950"/>
              <a:ext cx="3206750" cy="32067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614910" y="5800791"/>
              <a:ext cx="1637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Rotated Grid 2x</a:t>
              </a:r>
              <a:endParaRPr lang="es-E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807686" y="0"/>
            <a:ext cx="3206750" cy="3379787"/>
            <a:chOff x="5747471" y="2774949"/>
            <a:chExt cx="3206750" cy="3379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47471" y="2774949"/>
              <a:ext cx="3206750" cy="320675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31984" y="5846959"/>
              <a:ext cx="1637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Uniform Grid 1x</a:t>
              </a:r>
              <a:endParaRPr lang="es-ES" sz="1400" dirty="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516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52467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Mip typically selected using this (section 3.9.11 of OpenGL spec):</a:t>
            </a:r>
          </a:p>
          <a:p>
            <a:pPr lvl="1"/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float 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grad = </a:t>
            </a:r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max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</a:t>
            </a:r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length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(ddx), </a:t>
            </a:r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length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(ddy))</a:t>
            </a:r>
            <a:endParaRPr lang="en-US" sz="1900" b="1" noProof="1">
              <a:latin typeface="Source Code Pro Light" panose="020B04090304030202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float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 mip = </a:t>
            </a:r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log2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(grad);</a:t>
            </a:r>
          </a:p>
          <a:p>
            <a:r>
              <a:rPr lang="en-US" dirty="0"/>
              <a:t>We want to do:</a:t>
            </a:r>
          </a:p>
          <a:p>
            <a:pPr lvl="1"/>
            <a:r>
              <a:rPr lang="en-GB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float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 mip = </a:t>
            </a:r>
            <a:r>
              <a:rPr lang="en-US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log2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0.7071 * </a:t>
            </a:r>
            <a:r>
              <a:rPr lang="en-US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grad)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Which is equivalent to:</a:t>
            </a:r>
          </a:p>
          <a:p>
            <a:pPr lvl="1"/>
            <a:r>
              <a:rPr lang="en-GB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float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 mip = </a:t>
            </a:r>
            <a:r>
              <a:rPr lang="en-GB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log2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(0.7071) + </a:t>
            </a:r>
            <a:r>
              <a:rPr lang="en-GB" sz="1900" b="1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log2</a:t>
            </a:r>
            <a:r>
              <a:rPr lang="en-GB" sz="1900" noProof="1">
                <a:latin typeface="Source Code Pro Light" panose="020B0409030403020204" pitchFamily="49" charset="0"/>
                <a:cs typeface="Courier New" panose="02070309020205020404" pitchFamily="49" charset="0"/>
              </a:rPr>
              <a:t>(grad)</a:t>
            </a:r>
          </a:p>
          <a:p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453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Alternatively, unjitter the diffuse and normal map texture coordinates </a:t>
            </a:r>
          </a:p>
          <a:p>
            <a:pPr lvl="1"/>
            <a:r>
              <a:rPr lang="en-US" dirty="0"/>
              <a:t>Using the barycentric position of the subsamples (as in MSAA)</a:t>
            </a:r>
          </a:p>
          <a:p>
            <a:pPr lvl="1"/>
            <a:r>
              <a:rPr lang="en-US" dirty="0"/>
              <a:t>Loses shading antialiasing</a:t>
            </a:r>
          </a:p>
          <a:p>
            <a:pPr lvl="1"/>
            <a:r>
              <a:rPr lang="en-US" dirty="0"/>
              <a:t>A good tradeoff is to only do it for the diffuse</a:t>
            </a:r>
          </a:p>
          <a:p>
            <a:pPr lvl="1"/>
            <a:r>
              <a:rPr lang="en-US" dirty="0"/>
              <a:t>Free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527" y="3438842"/>
            <a:ext cx="2942273" cy="294227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9875678" y="3580448"/>
            <a:ext cx="0" cy="11658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17403" y="3140313"/>
            <a:ext cx="1916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maps here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66695" y="4569459"/>
            <a:ext cx="4746525" cy="492443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r>
              <a:rPr lang="es-E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input.texcoord += </a:t>
            </a:r>
            <a:r>
              <a:rPr lang="es-ES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ddx</a:t>
            </a:r>
            <a:r>
              <a:rPr lang="es-E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(input.texcoord) * subpixelOffset.x;</a:t>
            </a:r>
          </a:p>
          <a:p>
            <a:r>
              <a:rPr lang="es-E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input.texcoord -= </a:t>
            </a:r>
            <a:r>
              <a:rPr lang="es-ES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ddy</a:t>
            </a:r>
            <a:r>
              <a:rPr lang="es-E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(input.texcoord) * subpixelOffset.y;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5031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83722" y="2038985"/>
            <a:ext cx="3416935" cy="3416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3327" y="5455920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Uniform Grid 1x</a:t>
            </a:r>
            <a:endParaRPr lang="es-E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63003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22" y="2038985"/>
            <a:ext cx="3416935" cy="3416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3327" y="5455920"/>
            <a:ext cx="163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Rotated Grid 2x</a:t>
            </a:r>
            <a:endParaRPr lang="es-E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6440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22" y="2038985"/>
            <a:ext cx="3416935" cy="3416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3327" y="5455920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Rotated Grid 2x + Barycentric Position</a:t>
            </a:r>
            <a:endParaRPr lang="es-E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17032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Supersampling Derivatives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22" y="2038985"/>
            <a:ext cx="3416935" cy="3416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3327" y="5455920"/>
            <a:ext cx="163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Rotated Grid 2x + SampleGrad</a:t>
            </a:r>
            <a:endParaRPr lang="es-E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8740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Faster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Remember:</a:t>
            </a:r>
            <a:r>
              <a:rPr lang="en-US" dirty="0"/>
              <a:t> used to reject previous frame subsamples for super sampling [Drobot2014]</a:t>
            </a:r>
          </a:p>
          <a:p>
            <a:r>
              <a:rPr lang="en-US" dirty="0"/>
              <a:t>Sum of absolute differences (SAD):</a:t>
            </a:r>
          </a:p>
          <a:p>
            <a:pPr lvl="1"/>
            <a:r>
              <a:rPr lang="en-US" dirty="0"/>
              <a:t>Current frame 3x3 block</a:t>
            </a:r>
          </a:p>
          <a:p>
            <a:pPr lvl="1"/>
            <a:r>
              <a:rPr lang="en-US" dirty="0"/>
              <a:t>Previous frame 3x3 block</a:t>
            </a:r>
          </a:p>
          <a:p>
            <a:r>
              <a:rPr lang="en-US" dirty="0"/>
              <a:t>We store luma for each frame</a:t>
            </a:r>
          </a:p>
          <a:p>
            <a:pPr lvl="1"/>
            <a:r>
              <a:rPr lang="en-US" dirty="0"/>
              <a:t>Compare 2x2 blocks using Gather</a:t>
            </a:r>
          </a:p>
          <a:p>
            <a:pPr lvl="1"/>
            <a:r>
              <a:rPr lang="en-US" dirty="0"/>
              <a:t>Reduces 18 samples to 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8684"/>
            <a:ext cx="5181600" cy="357948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87074" y="462401"/>
            <a:ext cx="3234268" cy="1269923"/>
            <a:chOff x="7235613" y="462401"/>
            <a:chExt cx="4295671" cy="16866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5613" y="462401"/>
              <a:ext cx="1351596" cy="13515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7650" y="462401"/>
              <a:ext cx="1351596" cy="135159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9687" y="474029"/>
              <a:ext cx="1351597" cy="135159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96311" y="1801617"/>
              <a:ext cx="1030196" cy="34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</a:rPr>
                <a:t>Frame N</a:t>
              </a:r>
              <a:endParaRPr lang="es-ES" sz="105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68348" y="1801617"/>
              <a:ext cx="1030196" cy="33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</a:rPr>
                <a:t>Frame N-1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340388" y="1801614"/>
              <a:ext cx="1030196" cy="33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</a:rPr>
                <a:t>Frame N-2</a:t>
              </a:r>
              <a:endParaRPr lang="es-ES" sz="105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336" y="471156"/>
            <a:ext cx="1017635" cy="10176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66643" y="1486658"/>
            <a:ext cx="775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Frame N-3</a:t>
            </a:r>
            <a:endParaRPr lang="es-ES" sz="105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8455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Extended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do two comparisons instead of one: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Frame N and N-2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Frame N-1 and N-3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8684"/>
            <a:ext cx="5181600" cy="357948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87074" y="462401"/>
            <a:ext cx="3234268" cy="1269923"/>
            <a:chOff x="7235613" y="462401"/>
            <a:chExt cx="4295671" cy="16866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5613" y="462401"/>
              <a:ext cx="1351596" cy="13515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7650" y="462401"/>
              <a:ext cx="1351596" cy="135159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9687" y="474029"/>
              <a:ext cx="1351597" cy="135159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96311" y="1801617"/>
              <a:ext cx="1030196" cy="347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</a:rPr>
                <a:t>Frame N</a:t>
              </a:r>
              <a:endParaRPr lang="es-ES" sz="105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68348" y="1801617"/>
              <a:ext cx="1030196" cy="33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</a:rPr>
                <a:t>Frame N-1</a:t>
              </a:r>
              <a:endParaRPr lang="es-ES" sz="105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340388" y="1801614"/>
              <a:ext cx="1030196" cy="33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2"/>
                  </a:solidFill>
                </a:rPr>
                <a:t>Frame N-2</a:t>
              </a:r>
              <a:endParaRPr lang="es-ES" sz="105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336" y="471156"/>
            <a:ext cx="1017635" cy="10176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66643" y="1486658"/>
            <a:ext cx="775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Frame N-3</a:t>
            </a:r>
            <a:endParaRPr lang="es-ES" sz="105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2005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Extended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2946" y="1825625"/>
            <a:ext cx="6826109" cy="3839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83383" y="5665312"/>
            <a:ext cx="2025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No color weighting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5237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Extended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946" y="1825625"/>
            <a:ext cx="6826109" cy="3839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08549" y="5665312"/>
            <a:ext cx="1774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Color weighting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Frame N and N-2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97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55307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Extended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946" y="1825625"/>
            <a:ext cx="6826109" cy="3839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3172" y="5665312"/>
            <a:ext cx="4065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Color weighting</a:t>
            </a:r>
          </a:p>
          <a:p>
            <a:pPr marL="0" lvl="1" algn="ctr"/>
            <a:r>
              <a:rPr lang="en-US" dirty="0">
                <a:solidFill>
                  <a:schemeClr val="accent2"/>
                </a:solidFill>
              </a:rPr>
              <a:t>Frame N and N-2 </a:t>
            </a:r>
            <a:r>
              <a:rPr lang="en-US" dirty="0"/>
              <a:t>and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Frame N-1 and N-3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9984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Improved Pixel Matching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156075"/>
          </a:xfrm>
        </p:spPr>
        <p:txBody>
          <a:bodyPr/>
          <a:lstStyle/>
          <a:p>
            <a:r>
              <a:rPr lang="en-US" dirty="0"/>
              <a:t>SAD works very well for translations</a:t>
            </a:r>
          </a:p>
          <a:p>
            <a:pPr lvl="1"/>
            <a:r>
              <a:rPr lang="en-US" dirty="0"/>
              <a:t>Not perfectly suited for rotations or perspective transforms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71" y="3320233"/>
            <a:ext cx="4876800" cy="2318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72743" y="4263793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43" y="4263793"/>
                <a:ext cx="34945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1649" y="3988032"/>
                <a:ext cx="1333506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649" y="3988032"/>
                <a:ext cx="1333506" cy="10433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52646" y="4225691"/>
                <a:ext cx="2308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46" y="4225691"/>
                <a:ext cx="23083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26281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Improved Pixel Matching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156075"/>
          </a:xfrm>
        </p:spPr>
        <p:txBody>
          <a:bodyPr/>
          <a:lstStyle/>
          <a:p>
            <a:r>
              <a:rPr lang="en-US" dirty="0"/>
              <a:t>We instead search for the closest match for each pixel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3409" y="2978458"/>
            <a:ext cx="4014062" cy="1383663"/>
            <a:chOff x="1734217" y="3320233"/>
            <a:chExt cx="6562142" cy="23180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93" y="3320233"/>
              <a:ext cx="4758956" cy="2318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blipFill>
                  <a:blip r:embed="rId4"/>
                  <a:stretch>
                    <a:fillRect l="-8108" r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blipFill>
                  <a:blip r:embed="rId5"/>
                  <a:stretch>
                    <a:fillRect l="-5389" t="-2174" r="-778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blipFill>
                  <a:blip r:embed="rId6"/>
                  <a:stretch>
                    <a:fillRect l="-56000" t="-2174" r="-52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6775363" y="2965891"/>
            <a:ext cx="4014062" cy="1383663"/>
            <a:chOff x="1734217" y="3320233"/>
            <a:chExt cx="6562142" cy="23180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93" y="3320233"/>
              <a:ext cx="4758956" cy="2318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blipFill>
                  <a:blip r:embed="rId8"/>
                  <a:stretch>
                    <a:fillRect l="-8108" r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blipFill>
                  <a:blip r:embed="rId9"/>
                  <a:stretch>
                    <a:fillRect l="-5389" t="-2174" r="-778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blipFill>
                  <a:blip r:embed="rId10"/>
                  <a:stretch>
                    <a:fillRect l="-56000" t="-2174" r="-52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733409" y="4346603"/>
            <a:ext cx="4014062" cy="1383663"/>
            <a:chOff x="1734217" y="3320233"/>
            <a:chExt cx="6562142" cy="231800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93" y="3320233"/>
              <a:ext cx="4758956" cy="23180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blipFill>
                  <a:blip r:embed="rId12"/>
                  <a:stretch>
                    <a:fillRect l="-8108" r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blipFill>
                  <a:blip r:embed="rId13"/>
                  <a:stretch>
                    <a:fillRect l="-5389" t="-4444" r="-77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blipFill>
                  <a:blip r:embed="rId14"/>
                  <a:stretch>
                    <a:fillRect l="-56000" t="-4444" r="-52000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775363" y="4334036"/>
            <a:ext cx="4014062" cy="1383662"/>
            <a:chOff x="1734217" y="3320233"/>
            <a:chExt cx="6562142" cy="231800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93" y="3320233"/>
              <a:ext cx="4758956" cy="2318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743" y="4263793"/>
                  <a:ext cx="369501" cy="464048"/>
                </a:xfrm>
                <a:prstGeom prst="rect">
                  <a:avLst/>
                </a:prstGeom>
                <a:blipFill>
                  <a:blip r:embed="rId16"/>
                  <a:stretch>
                    <a:fillRect l="-8108" r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217" y="4225689"/>
                  <a:ext cx="1659974" cy="464048"/>
                </a:xfrm>
                <a:prstGeom prst="rect">
                  <a:avLst/>
                </a:prstGeom>
                <a:blipFill>
                  <a:blip r:embed="rId17"/>
                  <a:stretch>
                    <a:fillRect l="-5389" t="-4444" r="-77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646" y="4225691"/>
                  <a:ext cx="243713" cy="464048"/>
                </a:xfrm>
                <a:prstGeom prst="rect">
                  <a:avLst/>
                </a:prstGeom>
                <a:blipFill>
                  <a:blip r:embed="rId18"/>
                  <a:stretch>
                    <a:fillRect l="-56000" t="-4444" r="-52000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0570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65" y="1825625"/>
            <a:ext cx="7212470" cy="4057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Color Weighting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Improved Pixel Matching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7041365" y="5882640"/>
            <a:ext cx="150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Closest Match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45903" y="5905897"/>
            <a:ext cx="56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73791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Low-Footprint Velocity Buffers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supersampling:</a:t>
            </a:r>
          </a:p>
          <a:p>
            <a:pPr lvl="1"/>
            <a:r>
              <a:rPr lang="en-US" dirty="0"/>
              <a:t>Typically memory bound</a:t>
            </a:r>
          </a:p>
          <a:p>
            <a:pPr lvl="1"/>
            <a:r>
              <a:rPr lang="en-US" dirty="0"/>
              <a:t>Require a lot of buffers</a:t>
            </a:r>
          </a:p>
          <a:p>
            <a:r>
              <a:rPr lang="en-US" dirty="0"/>
              <a:t>Velocity buffer</a:t>
            </a:r>
          </a:p>
          <a:p>
            <a:pPr lvl="1"/>
            <a:r>
              <a:rPr lang="en-US" dirty="0"/>
              <a:t>7.91MB for 1080p@16 bit</a:t>
            </a:r>
          </a:p>
          <a:p>
            <a:r>
              <a:rPr lang="en-US" dirty="0"/>
              <a:t>Reducing its memory footprint desirable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7242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61" y="2071688"/>
            <a:ext cx="4711009" cy="3518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Low-Footprint Velocity Buffers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8-bit Gamma [Sousa2013]</a:t>
            </a:r>
          </a:p>
          <a:p>
            <a:r>
              <a:rPr lang="en-US" dirty="0"/>
              <a:t>We opted for a </a:t>
            </a:r>
            <a:r>
              <a:rPr lang="en-US" dirty="0">
                <a:solidFill>
                  <a:srgbClr val="3131FF"/>
                </a:solidFill>
              </a:rPr>
              <a:t>two-piece linear function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0..40 pixels range</a:t>
            </a:r>
          </a:p>
          <a:p>
            <a:pPr lvl="1"/>
            <a:r>
              <a:rPr lang="en-US" dirty="0"/>
              <a:t>Not completely linear: smooth transition</a:t>
            </a:r>
          </a:p>
          <a:p>
            <a:pPr lvl="1"/>
            <a:r>
              <a:rPr lang="en-US" dirty="0"/>
              <a:t>Constant precision over a longer range than a gamma</a:t>
            </a:r>
            <a:endParaRPr lang="es-ES" dirty="0"/>
          </a:p>
          <a:p>
            <a:pPr lvl="1"/>
            <a:endParaRPr lang="en-US" dirty="0"/>
          </a:p>
          <a:p>
            <a:endParaRPr lang="en-US" dirty="0"/>
          </a:p>
          <a:p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10056969" y="1585159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8-bit Gamma 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89845" y="1910397"/>
            <a:ext cx="173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3131FF"/>
                </a:solidFill>
              </a:rPr>
              <a:t>Two-piece linear</a:t>
            </a:r>
            <a:endParaRPr lang="es-ES" dirty="0">
              <a:solidFill>
                <a:srgbClr val="3131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72361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Closest Velocity and Halfres Velocities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Idea:</a:t>
            </a:r>
            <a:r>
              <a:rPr lang="en-US" dirty="0"/>
              <a:t> precalculate nearest velocity</a:t>
            </a:r>
          </a:p>
          <a:p>
            <a:r>
              <a:rPr lang="en-US" dirty="0"/>
              <a:t>Dynamic velocities typically composited with camera ones in a full screen pass</a:t>
            </a:r>
          </a:p>
          <a:p>
            <a:r>
              <a:rPr lang="en-US" dirty="0"/>
              <a:t>Composite and downsample to half resolution using compute shader</a:t>
            </a:r>
          </a:p>
          <a:p>
            <a:pPr lvl="1"/>
            <a:r>
              <a:rPr lang="en-US" dirty="0"/>
              <a:t>Pick closest to camera velocity</a:t>
            </a:r>
          </a:p>
          <a:p>
            <a:pPr lvl="1"/>
            <a:r>
              <a:rPr lang="en-US" dirty="0"/>
              <a:t>Amortized if async</a:t>
            </a:r>
          </a:p>
          <a:p>
            <a:r>
              <a:rPr lang="en-US" dirty="0"/>
              <a:t>Original 10-sample closest velocity reduced to:</a:t>
            </a:r>
          </a:p>
          <a:p>
            <a:pPr lvl="1"/>
            <a:r>
              <a:rPr lang="en-US" dirty="0"/>
              <a:t>2 gathers for the velocity (</a:t>
            </a:r>
            <a:r>
              <a:rPr lang="en-US" sz="2100" dirty="0">
                <a:latin typeface="Source Code Pro Light" panose="020B0409030403020204" pitchFamily="49" charset="0"/>
              </a:rPr>
              <a:t>GatherRed</a:t>
            </a:r>
            <a:r>
              <a:rPr lang="en-US" dirty="0"/>
              <a:t> and </a:t>
            </a:r>
            <a:r>
              <a:rPr lang="en-US" sz="2100" dirty="0">
                <a:latin typeface="Source Code Pro Light" panose="020B0409030403020204" pitchFamily="49" charset="0"/>
              </a:rPr>
              <a:t>GatherGreen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 gather for depth</a:t>
            </a:r>
          </a:p>
          <a:p>
            <a:r>
              <a:rPr lang="en-US" dirty="0"/>
              <a:t>Half resolution velocities and 8-bit:</a:t>
            </a:r>
          </a:p>
          <a:p>
            <a:pPr lvl="1"/>
            <a:r>
              <a:rPr lang="en-US" dirty="0"/>
              <a:t>Reduce velocity buffers footprint from </a:t>
            </a:r>
            <a:r>
              <a:rPr lang="es-ES" dirty="0"/>
              <a:t>7.91MB to 0.98MB</a:t>
            </a:r>
            <a:endParaRPr lang="en-US" dirty="0"/>
          </a:p>
          <a:p>
            <a:endParaRPr lang="en-US" dirty="0"/>
          </a:p>
          <a:p>
            <a:pPr lvl="1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096" y="3626252"/>
            <a:ext cx="2150575" cy="21505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41208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the Human Vision System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8231"/>
          </a:xfrm>
        </p:spPr>
        <p:txBody>
          <a:bodyPr>
            <a:normAutofit fontScale="92500"/>
          </a:bodyPr>
          <a:lstStyle/>
          <a:p>
            <a:r>
              <a:rPr lang="en-US" dirty="0"/>
              <a:t>In First Person Shooters (FPS) we typically look at the center of the screen</a:t>
            </a:r>
          </a:p>
          <a:p>
            <a:pPr lvl="1"/>
            <a:r>
              <a:rPr lang="en-US" dirty="0"/>
              <a:t>Exploit that!</a:t>
            </a:r>
          </a:p>
          <a:p>
            <a:pPr lvl="1"/>
            <a:r>
              <a:rPr lang="en-US" dirty="0"/>
              <a:t>Lower morphological/temporal filter quality on sides</a:t>
            </a:r>
          </a:p>
          <a:p>
            <a:pPr lvl="1"/>
            <a:r>
              <a:rPr lang="en-US" dirty="0"/>
              <a:t>Works particularly well with deferred queues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69" y="3814128"/>
            <a:ext cx="3853462" cy="2167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8726" y="5962748"/>
            <a:ext cx="311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Quality Value</a:t>
            </a:r>
          </a:p>
          <a:p>
            <a:pPr algn="ctr"/>
            <a:r>
              <a:rPr lang="en-US" sz="1400" dirty="0"/>
              <a:t>(white is higher)</a:t>
            </a:r>
            <a:endParaRPr lang="es-E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792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Upsampling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presented</a:t>
            </a:r>
          </a:p>
          <a:p>
            <a:pPr lvl="1"/>
            <a:r>
              <a:rPr lang="en-US" dirty="0"/>
              <a:t>Temporal supersampling</a:t>
            </a:r>
          </a:p>
          <a:p>
            <a:pPr lvl="1"/>
            <a:r>
              <a:rPr lang="en-US" dirty="0"/>
              <a:t>Temporal filtering</a:t>
            </a:r>
          </a:p>
          <a:p>
            <a:pPr lvl="1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8" y="1176338"/>
            <a:ext cx="4805362" cy="48053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80893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9" y="1176339"/>
            <a:ext cx="4805361" cy="4805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Upsampling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Rearrange the subsamples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509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8098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9" y="1176339"/>
            <a:ext cx="4805361" cy="4805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Upsampling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average the subsamples</a:t>
            </a:r>
          </a:p>
          <a:p>
            <a:pPr lvl="1"/>
            <a:r>
              <a:rPr lang="en-US" dirty="0"/>
              <a:t>Output 2x resolution</a:t>
            </a:r>
          </a:p>
          <a:p>
            <a:r>
              <a:rPr lang="en-US" dirty="0"/>
              <a:t>We then have</a:t>
            </a:r>
          </a:p>
          <a:p>
            <a:pPr lvl="1"/>
            <a:r>
              <a:rPr lang="en-US" dirty="0"/>
              <a:t>Temporal upsampling [Valient2014]</a:t>
            </a:r>
          </a:p>
          <a:p>
            <a:pPr lvl="1"/>
            <a:r>
              <a:rPr lang="en-US" dirty="0"/>
              <a:t>Temporal filtering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73821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Filmic SMAA T2x Highlights:</a:t>
            </a:r>
          </a:p>
          <a:p>
            <a:pPr lvl="1"/>
            <a:r>
              <a:rPr lang="en-US" dirty="0"/>
              <a:t>Sharpness</a:t>
            </a:r>
          </a:p>
          <a:p>
            <a:pPr lvl="1"/>
            <a:r>
              <a:rPr lang="en-US" dirty="0"/>
              <a:t>Robustness</a:t>
            </a:r>
          </a:p>
          <a:p>
            <a:pPr lvl="1"/>
            <a:r>
              <a:rPr lang="en-US" dirty="0"/>
              <a:t>Performance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7090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52600"/>
            <a:ext cx="12192000" cy="4229100"/>
          </a:xfrm>
          <a:prstGeom prst="rect">
            <a:avLst/>
          </a:prstGeom>
          <a:solidFill>
            <a:srgbClr val="0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Q&amp;A - Acknowledgements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6049"/>
            <a:ext cx="10515600" cy="3191120"/>
          </a:xfrm>
        </p:spPr>
        <p:txBody>
          <a:bodyPr numCol="2">
            <a:normAutofit fontScale="77500" lnSpcReduction="20000"/>
          </a:bodyPr>
          <a:lstStyle/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Angelo Pesce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Bart Wronski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Christer Ericson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Dimitar Lazarov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Eran Rich</a:t>
            </a:r>
          </a:p>
          <a:p>
            <a:r>
              <a:rPr lang="es-ES" sz="2900" dirty="0">
                <a:solidFill>
                  <a:schemeClr val="bg1"/>
                </a:solidFill>
                <a:latin typeface="+mj-lt"/>
              </a:rPr>
              <a:t>James Stanard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Jennifer Velazquez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Josean Checa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Michael Vance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Michal Drobot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Paul Edelstein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Peter-Pike Sloan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Tiago Sousa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Unai Landa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Wade Brainerd</a:t>
            </a:r>
          </a:p>
          <a:p>
            <a:r>
              <a:rPr lang="en-US" sz="2900" dirty="0">
                <a:solidFill>
                  <a:schemeClr val="bg1"/>
                </a:solidFill>
                <a:latin typeface="+mj-lt"/>
              </a:rPr>
              <a:t>Xianchun Wu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825625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 thanks to the course organizer </a:t>
            </a:r>
            <a:r>
              <a:rPr lang="en-US" sz="2800" b="1" dirty="0">
                <a:solidFill>
                  <a:schemeClr val="accent2"/>
                </a:solidFill>
              </a:rPr>
              <a:t>Natasha Tatarchuk</a:t>
            </a:r>
          </a:p>
        </p:txBody>
      </p:sp>
      <p:pic>
        <p:nvPicPr>
          <p:cNvPr id="8" name="Picture 2" descr="http://s2016.siggraph.org/sites/all/themes/s2016/imgs/s2016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6166176"/>
            <a:ext cx="2073275" cy="5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740" y="6101860"/>
            <a:ext cx="1927860" cy="6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49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[Sousa2011]</a:t>
            </a:r>
            <a:r>
              <a:rPr lang="en-US" sz="2000" dirty="0"/>
              <a:t> Anti-Aliasing Methods in </a:t>
            </a:r>
            <a:r>
              <a:rPr lang="en-US" sz="2000" dirty="0" err="1"/>
              <a:t>CryENGINE</a:t>
            </a:r>
            <a:r>
              <a:rPr lang="en-US" sz="2000" dirty="0"/>
              <a:t> 3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[Sousa2013] </a:t>
            </a:r>
            <a:r>
              <a:rPr lang="en-US" sz="2000" dirty="0"/>
              <a:t>CryENGINE3 Graphics Gems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[Jimenez2012] </a:t>
            </a:r>
            <a:r>
              <a:rPr lang="en-US" sz="2000" dirty="0"/>
              <a:t>SMAA: Enhanced Subpixel Morphological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[Drobot2014]</a:t>
            </a:r>
            <a:r>
              <a:rPr lang="en-US" sz="2000" dirty="0"/>
              <a:t> Hybrid Reconstruction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[Karis2004]</a:t>
            </a:r>
            <a:r>
              <a:rPr lang="en-US" sz="2000" dirty="0"/>
              <a:t> High Quality Temporal Supersampling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[Lottes2011] </a:t>
            </a:r>
            <a:r>
              <a:rPr lang="en-US" sz="2000" dirty="0"/>
              <a:t>Temporal Supersampling (blog post, no longer available)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[Salvi2016] </a:t>
            </a:r>
            <a:r>
              <a:rPr lang="en-US" sz="2000" dirty="0"/>
              <a:t>An Excursion in Temporal Supersampling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[Valient2014]</a:t>
            </a:r>
            <a:r>
              <a:rPr lang="en-US" sz="2000" dirty="0"/>
              <a:t> Taking Killzone: Shadow Fall Image Quality Into the Next Generation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01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861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628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Improvements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Morphological edge suppression</a:t>
            </a:r>
          </a:p>
          <a:p>
            <a:r>
              <a:rPr lang="en-US" sz="2400" dirty="0"/>
              <a:t>Silhouette line detection</a:t>
            </a:r>
          </a:p>
          <a:p>
            <a:r>
              <a:rPr lang="en-US" sz="2400" dirty="0"/>
              <a:t>U-shape smoothing</a:t>
            </a:r>
          </a:p>
          <a:p>
            <a:endParaRPr lang="es-E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Deferred queues</a:t>
            </a:r>
          </a:p>
          <a:p>
            <a:r>
              <a:rPr lang="en-US" sz="2400" dirty="0"/>
              <a:t>Using the LDS</a:t>
            </a:r>
          </a:p>
          <a:p>
            <a:r>
              <a:rPr lang="en-US" sz="2400" dirty="0"/>
              <a:t>Dual edge blending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04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Improvements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Morphological edge suppression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Silhouette line detection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U-shape smoothing</a:t>
            </a:r>
          </a:p>
          <a:p>
            <a:endParaRPr lang="es-E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Deferred queues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Using the LDS</a:t>
            </a:r>
          </a:p>
          <a:p>
            <a:r>
              <a:rPr lang="en-US" sz="2400" dirty="0"/>
              <a:t>Dual edge blending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52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4000" dirty="0"/>
              <a:t>Morphological: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Quality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603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for Offline Reading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slides in this presentation</a:t>
            </a:r>
          </a:p>
          <a:p>
            <a:r>
              <a:rPr lang="en-US" dirty="0"/>
              <a:t>Slide show mode won’t show them</a:t>
            </a:r>
          </a:p>
          <a:p>
            <a:r>
              <a:rPr lang="en-US" dirty="0"/>
              <a:t>Don’t miss the speaker notes, most slides have them</a:t>
            </a:r>
          </a:p>
          <a:p>
            <a:r>
              <a:rPr lang="en-US" dirty="0"/>
              <a:t>Movies typically contain a red/green bar on the bottom</a:t>
            </a:r>
          </a:p>
          <a:p>
            <a:pPr lvl="1"/>
            <a:r>
              <a:rPr lang="en-US" dirty="0"/>
              <a:t>Red means without a feature</a:t>
            </a:r>
          </a:p>
          <a:p>
            <a:pPr lvl="1"/>
            <a:r>
              <a:rPr lang="en-US" dirty="0"/>
              <a:t>Green means with it</a:t>
            </a:r>
          </a:p>
          <a:p>
            <a:pPr lvl="1"/>
            <a:r>
              <a:rPr lang="en-US" dirty="0"/>
              <a:t>Movie progress bar might hide this bar if not seen in fullscreen mode</a:t>
            </a:r>
          </a:p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71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44" y="1825625"/>
            <a:ext cx="4463309" cy="36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Local Contrast Edge Suppression</a:t>
            </a:r>
            <a:endParaRPr lang="es-ES" dirty="0"/>
          </a:p>
        </p:txBody>
      </p:sp>
      <p:pic>
        <p:nvPicPr>
          <p:cNvPr id="10" name="Content Placeholder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280" y="1825625"/>
            <a:ext cx="4463309" cy="36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7750" y="1914525"/>
            <a:ext cx="285750" cy="323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3176587" y="3509962"/>
            <a:ext cx="428625" cy="38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431468" y="5268396"/>
            <a:ext cx="191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Searching for ends</a:t>
            </a:r>
            <a:endParaRPr lang="es-ES" dirty="0"/>
          </a:p>
        </p:txBody>
      </p:sp>
      <p:sp>
        <p:nvSpPr>
          <p:cNvPr id="16" name="TextBox 15"/>
          <p:cNvSpPr txBox="1"/>
          <p:nvPr/>
        </p:nvSpPr>
        <p:spPr>
          <a:xfrm>
            <a:off x="7177307" y="5298043"/>
            <a:ext cx="262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stop at Crossing Edges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12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Local Contrast Edge Suppression</a:t>
            </a:r>
            <a:endParaRPr lang="es-ES" dirty="0"/>
          </a:p>
        </p:txBody>
      </p:sp>
      <p:sp>
        <p:nvSpPr>
          <p:cNvPr id="15" name="TextBox 14"/>
          <p:cNvSpPr txBox="1"/>
          <p:nvPr/>
        </p:nvSpPr>
        <p:spPr>
          <a:xfrm>
            <a:off x="3180171" y="4624281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</a:t>
            </a:r>
            <a:r>
              <a:rPr lang="en-US" dirty="0"/>
              <a:t> + Edge Overlay</a:t>
            </a:r>
            <a:endParaRPr lang="es-ES" dirty="0"/>
          </a:p>
        </p:txBody>
      </p:sp>
      <p:sp>
        <p:nvSpPr>
          <p:cNvPr id="16" name="TextBox 15"/>
          <p:cNvSpPr txBox="1"/>
          <p:nvPr/>
        </p:nvSpPr>
        <p:spPr>
          <a:xfrm>
            <a:off x="6727236" y="4624281"/>
            <a:ext cx="234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Morphological Output</a:t>
            </a:r>
            <a:endParaRPr lang="es-ES" b="1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2212" y="2662131"/>
            <a:ext cx="7267575" cy="19621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443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2008187"/>
            <a:ext cx="3581400" cy="36004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997440" y="3802380"/>
            <a:ext cx="0" cy="883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Local Contrast Edge Suppression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856640" y="4789487"/>
            <a:ext cx="30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Before local contrast detection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4583698" y="4789487"/>
            <a:ext cx="291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After local contrast detection</a:t>
            </a:r>
            <a:endParaRPr lang="es-E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412" y="2826742"/>
            <a:ext cx="7267575" cy="19621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113520" y="3802380"/>
            <a:ext cx="1767840" cy="883920"/>
          </a:xfrm>
          <a:prstGeom prst="rect">
            <a:avLst/>
          </a:prstGeom>
          <a:noFill/>
          <a:ln w="698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6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825625"/>
            <a:ext cx="3736975" cy="3736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1" y="1825625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3158758" y="5588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937251" y="5588000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</a:t>
            </a:r>
            <a:endParaRPr lang="es-ES" dirty="0"/>
          </a:p>
        </p:txBody>
      </p:sp>
      <p:sp>
        <p:nvSpPr>
          <p:cNvPr id="10" name="Oval 9"/>
          <p:cNvSpPr/>
          <p:nvPr/>
        </p:nvSpPr>
        <p:spPr>
          <a:xfrm>
            <a:off x="7086600" y="2651125"/>
            <a:ext cx="520700" cy="5207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3217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825625"/>
            <a:ext cx="3736975" cy="373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1" y="1825625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3158758" y="5588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937251" y="5588000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774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825625"/>
            <a:ext cx="3736975" cy="373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716" y="1825625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3158758" y="5588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937251" y="5588000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</a:t>
            </a:r>
            <a:endParaRPr lang="es-E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101975" y="4067175"/>
            <a:ext cx="0" cy="75438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59025" y="3312795"/>
            <a:ext cx="0" cy="15087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59025" y="3312795"/>
            <a:ext cx="74295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43150" y="4821555"/>
            <a:ext cx="75882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714624" y="1651163"/>
            <a:ext cx="0" cy="15854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55767" y="1321356"/>
            <a:ext cx="320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Local Contrast Edge Suppression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101975" y="3312795"/>
            <a:ext cx="0" cy="75438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43150" y="4067175"/>
            <a:ext cx="75882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786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Edge Suppression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all patterns that </a:t>
            </a:r>
            <a:r>
              <a:rPr lang="en-US" b="1" dirty="0"/>
              <a:t>can be passing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current edge</a:t>
            </a:r>
            <a:endParaRPr lang="es-ES" dirty="0">
              <a:solidFill>
                <a:srgbClr val="FF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61702" y="3015901"/>
            <a:ext cx="7468596" cy="2965799"/>
            <a:chOff x="-3353120" y="-28130503"/>
            <a:chExt cx="65995545" cy="262070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53120" y="-28071763"/>
              <a:ext cx="12734925" cy="128111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2035" y="-28071763"/>
              <a:ext cx="12734925" cy="128111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77190" y="-28130502"/>
              <a:ext cx="12734925" cy="128111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92345" y="-28130503"/>
              <a:ext cx="12734925" cy="128111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07500" y="-28071763"/>
              <a:ext cx="12734925" cy="128111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2035" y="-14734626"/>
              <a:ext cx="12734925" cy="1281112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60197" y="-14734626"/>
              <a:ext cx="12734925" cy="128111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92345" y="-14734626"/>
              <a:ext cx="12734925" cy="1281112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907499" y="-14734626"/>
              <a:ext cx="12734925" cy="12811125"/>
            </a:xfrm>
            <a:prstGeom prst="rect">
              <a:avLst/>
            </a:prstGeom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367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Edge Suppression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all patterns that </a:t>
            </a:r>
            <a:r>
              <a:rPr lang="en-US" b="1" dirty="0"/>
              <a:t>do not pass</a:t>
            </a:r>
            <a:r>
              <a:rPr lang="en-US" dirty="0"/>
              <a:t> through current edge</a:t>
            </a:r>
            <a:endParaRPr lang="es-E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868554" y="3022548"/>
            <a:ext cx="4454893" cy="2965800"/>
            <a:chOff x="2212901" y="-34987662"/>
            <a:chExt cx="39365235" cy="2620700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2901" y="-34987660"/>
              <a:ext cx="12734925" cy="128111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8056" y="-34987661"/>
              <a:ext cx="12734925" cy="128111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3211" y="-34987662"/>
              <a:ext cx="12734925" cy="128111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43210" y="-21638117"/>
              <a:ext cx="12734925" cy="128111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28056" y="-21591781"/>
              <a:ext cx="12734925" cy="128111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2901" y="-21638116"/>
              <a:ext cx="12734925" cy="12811125"/>
            </a:xfrm>
            <a:prstGeom prst="rect">
              <a:avLst/>
            </a:prstGeom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683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Edge Suppression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which one has higher score (intensity)</a:t>
            </a:r>
          </a:p>
          <a:p>
            <a:r>
              <a:rPr lang="en-US" dirty="0"/>
              <a:t>Suppress </a:t>
            </a:r>
            <a:r>
              <a:rPr lang="en-US" dirty="0">
                <a:solidFill>
                  <a:srgbClr val="FF0000"/>
                </a:solidFill>
              </a:rPr>
              <a:t>edge</a:t>
            </a:r>
            <a:r>
              <a:rPr lang="en-US" dirty="0"/>
              <a:t> if a pattern that </a:t>
            </a:r>
            <a:r>
              <a:rPr lang="en-US" b="1" dirty="0"/>
              <a:t>do not</a:t>
            </a:r>
            <a:r>
              <a:rPr lang="en-US" dirty="0"/>
              <a:t> pass through current edge wins</a:t>
            </a:r>
            <a:endParaRPr lang="es-ES" dirty="0"/>
          </a:p>
        </p:txBody>
      </p:sp>
      <p:grpSp>
        <p:nvGrpSpPr>
          <p:cNvPr id="5" name="Group 4"/>
          <p:cNvGrpSpPr/>
          <p:nvPr/>
        </p:nvGrpSpPr>
        <p:grpSpPr>
          <a:xfrm>
            <a:off x="6762550" y="3264820"/>
            <a:ext cx="2959663" cy="1970366"/>
            <a:chOff x="2212901" y="-34987662"/>
            <a:chExt cx="39365235" cy="262070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2901" y="-34987660"/>
              <a:ext cx="12734925" cy="128111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8056" y="-34987661"/>
              <a:ext cx="12734925" cy="1281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3211" y="-34987662"/>
              <a:ext cx="12734925" cy="128111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43210" y="-21638117"/>
              <a:ext cx="12734925" cy="128111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28056" y="-21591781"/>
              <a:ext cx="12734925" cy="128111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2901" y="-21638116"/>
              <a:ext cx="12734925" cy="1281112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12690" y="3264821"/>
            <a:ext cx="4961854" cy="1970365"/>
            <a:chOff x="-3353120" y="-28130503"/>
            <a:chExt cx="65995545" cy="2620700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353120" y="-28071763"/>
              <a:ext cx="12734925" cy="128111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62035" y="-28071763"/>
              <a:ext cx="12734925" cy="1281112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277190" y="-28130502"/>
              <a:ext cx="12734925" cy="128111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592345" y="-28130503"/>
              <a:ext cx="12734925" cy="128111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07500" y="-28071763"/>
              <a:ext cx="12734925" cy="128111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62035" y="-14734626"/>
              <a:ext cx="12734925" cy="128111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260197" y="-14734626"/>
              <a:ext cx="12734925" cy="128111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592345" y="-14734626"/>
              <a:ext cx="12734925" cy="128111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907499" y="-14734626"/>
              <a:ext cx="12734925" cy="1281112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5768570" y="3922476"/>
            <a:ext cx="65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VS</a:t>
            </a:r>
            <a:endParaRPr lang="es-E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1444903" y="5185457"/>
            <a:ext cx="3094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Patterns</a:t>
            </a:r>
            <a:r>
              <a:rPr lang="en-US" sz="1400" dirty="0"/>
              <a:t> that </a:t>
            </a:r>
            <a:r>
              <a:rPr lang="en-US" sz="1400" b="1" dirty="0"/>
              <a:t>pass</a:t>
            </a:r>
            <a:r>
              <a:rPr lang="en-US" sz="1400" dirty="0"/>
              <a:t> through current </a:t>
            </a:r>
            <a:r>
              <a:rPr lang="en-US" sz="1400" dirty="0">
                <a:solidFill>
                  <a:srgbClr val="FF0000"/>
                </a:solidFill>
              </a:rPr>
              <a:t>edge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2241" y="5227940"/>
            <a:ext cx="3622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Patterns</a:t>
            </a:r>
            <a:r>
              <a:rPr lang="en-US" sz="1400" dirty="0"/>
              <a:t> that </a:t>
            </a:r>
            <a:r>
              <a:rPr lang="en-US" sz="1400" b="1" dirty="0"/>
              <a:t>do not</a:t>
            </a:r>
            <a:r>
              <a:rPr lang="en-US" sz="1400" dirty="0"/>
              <a:t> pass through current </a:t>
            </a:r>
            <a:r>
              <a:rPr lang="en-US" sz="1400" dirty="0">
                <a:solidFill>
                  <a:srgbClr val="FF0000"/>
                </a:solidFill>
              </a:rPr>
              <a:t>edge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869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825625"/>
            <a:ext cx="3736975" cy="3736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1" y="1825625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Contrast Edge Suppression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866211" y="55880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Close up #1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666087" y="55880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Close up #2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01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SMAA Goals</a:t>
            </a:r>
            <a:endParaRPr lang="es-E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Sharpness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074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71" y="1825625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Edge Suppression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866211" y="55880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Close up #1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6087" y="55880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Close up #2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50" y="1825625"/>
            <a:ext cx="3736975" cy="37369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113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52915" y="2422271"/>
            <a:ext cx="5140504" cy="216084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noAutofit/>
          </a:bodyPr>
          <a:lstStyle/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t5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t6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t7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t8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t9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t5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t9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t8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t7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max3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t7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t8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t9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mad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t5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t6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threshold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600" noProof="1">
              <a:solidFill>
                <a:srgbClr val="B4B4B4"/>
              </a:solidFill>
              <a:effectLst/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8612" y="2422272"/>
            <a:ext cx="5141967" cy="2160848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  <a:effectLst>
            <a:softEdge rad="0"/>
          </a:effectLst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t1 + t2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 + t4)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 + t4)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abs(t3 - t4)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abs(t3 - t4)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t3 + t8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-t3 + t8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t4 + t7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-t4 + t7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min(t1, t2)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min(t1, t2)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abs(t3) + t5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abs(t3) + t5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abs(t4) + t6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])));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abs(t4) + t6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6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threshold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pattern2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pattern1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GB" sz="6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6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6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6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];</a:t>
            </a:r>
            <a:endParaRPr lang="en-GB" sz="6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Edge Suppression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1945" y="4678301"/>
            <a:ext cx="227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Naïve Implementation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70008" y="4678301"/>
            <a:ext cx="270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Factorized Implementation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8320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971" y="2824726"/>
            <a:ext cx="5101504" cy="3118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Line Detection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 details sometimes confused with morphological patterns</a:t>
            </a:r>
          </a:p>
          <a:p>
            <a:r>
              <a:rPr lang="en-US" dirty="0"/>
              <a:t>Extend the pattern recognition</a:t>
            </a:r>
          </a:p>
          <a:p>
            <a:pPr lvl="1"/>
            <a:r>
              <a:rPr lang="en-US" dirty="0"/>
              <a:t>Make sure it is a silhouette line</a:t>
            </a:r>
            <a:endParaRPr lang="es-E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8816" y="5783818"/>
            <a:ext cx="32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Without silhouette line detection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828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70" y="2824727"/>
            <a:ext cx="5101505" cy="3118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Line Detection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 details sometimes confused with morphological patterns</a:t>
            </a:r>
          </a:p>
          <a:p>
            <a:r>
              <a:rPr lang="en-US" dirty="0"/>
              <a:t>Extend the pattern recognition</a:t>
            </a:r>
          </a:p>
          <a:p>
            <a:pPr lvl="1"/>
            <a:r>
              <a:rPr lang="en-US" dirty="0"/>
              <a:t>Make sure it is a silhouette line</a:t>
            </a:r>
          </a:p>
          <a:p>
            <a:r>
              <a:rPr lang="en-US" b="1" dirty="0"/>
              <a:t>Less filtered pixels</a:t>
            </a:r>
          </a:p>
          <a:p>
            <a:pPr lvl="1"/>
            <a:r>
              <a:rPr lang="en-US" b="1" dirty="0"/>
              <a:t>Sharper results</a:t>
            </a:r>
            <a:endParaRPr lang="es-ES" b="1" dirty="0"/>
          </a:p>
          <a:p>
            <a:pPr lvl="1"/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6999116" y="5783818"/>
            <a:ext cx="297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With silhouette line detection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5773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24" y="1667735"/>
            <a:ext cx="3522528" cy="352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793" y="1667735"/>
            <a:ext cx="3522528" cy="3522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44" y="1667735"/>
            <a:ext cx="3522528" cy="3522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Line Detection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4441761" y="5243167"/>
            <a:ext cx="329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Without silhouette line detection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727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Line Detection</a:t>
            </a:r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4602061" y="5243167"/>
            <a:ext cx="297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With silhouette line detection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60" y="1667735"/>
            <a:ext cx="3522530" cy="3522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793" y="1667735"/>
            <a:ext cx="3522528" cy="3522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24" y="1667735"/>
            <a:ext cx="3522528" cy="35225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9210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U-Pattern Smoothing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3100" cy="4156075"/>
          </a:xfrm>
        </p:spPr>
        <p:txBody>
          <a:bodyPr>
            <a:normAutofit/>
          </a:bodyPr>
          <a:lstStyle/>
          <a:p>
            <a:r>
              <a:rPr lang="en-US" sz="2400" dirty="0"/>
              <a:t>Three type of basic patterns</a:t>
            </a:r>
          </a:p>
          <a:p>
            <a:r>
              <a:rPr lang="en-US" sz="2400" dirty="0"/>
              <a:t>Small U-Patterns are temporally unstable</a:t>
            </a:r>
          </a:p>
          <a:p>
            <a:r>
              <a:rPr lang="en-US" sz="2400" dirty="0"/>
              <a:t>We want to soften or get rid of them</a:t>
            </a:r>
          </a:p>
          <a:p>
            <a:r>
              <a:rPr lang="en-US" sz="2400" dirty="0"/>
              <a:t>We are using a LUT</a:t>
            </a:r>
          </a:p>
          <a:p>
            <a:pPr lvl="1"/>
            <a:r>
              <a:rPr lang="en-US" sz="2000" dirty="0"/>
              <a:t>We can tweak to taste</a:t>
            </a:r>
          </a:p>
          <a:p>
            <a:endParaRPr lang="es-E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62" y="1293125"/>
            <a:ext cx="4065238" cy="46885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308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U-Pattern Smoothing</a:t>
            </a:r>
            <a:endParaRPr lang="es-E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35230"/>
            <a:ext cx="5181600" cy="314638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35230"/>
            <a:ext cx="5181600" cy="314638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254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825624"/>
            <a:ext cx="3736975" cy="3736975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2670" y="1825624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U-Pattern Smoothing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631371" y="5588000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Short U-Patterns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362483" y="558800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Longer U-Patterns</a:t>
            </a:r>
            <a:endParaRPr lang="es-ES" dirty="0"/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556" y="102629"/>
            <a:ext cx="2252929" cy="13680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677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49" y="1825623"/>
            <a:ext cx="3736975" cy="373697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56" y="102629"/>
            <a:ext cx="2252928" cy="1368031"/>
          </a:xfrm>
          <a:prstGeom prst="rect">
            <a:avLst/>
          </a:prstGeom>
        </p:spPr>
      </p:pic>
      <p:pic>
        <p:nvPicPr>
          <p:cNvPr id="10" name="Content Placeholder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669" y="1825623"/>
            <a:ext cx="3736975" cy="373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U-Pattern Smoothing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631371" y="5588000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Short U-Patterns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7362478" y="558800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Longer U-Patterns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981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SMAA Goals</a:t>
            </a:r>
            <a:endParaRPr lang="es-E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Sharpness</a:t>
            </a:r>
          </a:p>
          <a:p>
            <a:r>
              <a:rPr lang="en-US" dirty="0"/>
              <a:t>Robustness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722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68" y="1825622"/>
            <a:ext cx="3736975" cy="3736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49" y="1825623"/>
            <a:ext cx="3736975" cy="373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555" y="102629"/>
            <a:ext cx="2252929" cy="1368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U-Pattern Smoothing</a:t>
            </a:r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2631371" y="5588000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Short U-Patterns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2478" y="5588000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Longer U-Patterns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3683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4000" dirty="0"/>
              <a:t>Morphological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 </a:t>
            </a:r>
            <a:r>
              <a:rPr lang="en-US" dirty="0">
                <a:solidFill>
                  <a:schemeClr val="accent2"/>
                </a:solidFill>
              </a:rPr>
              <a:t>Performance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63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SMAA Morphological Multi Pass Approach</a:t>
            </a:r>
            <a:endParaRPr lang="es-E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6" y="2941233"/>
            <a:ext cx="1866903" cy="134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6" y="2941235"/>
            <a:ext cx="1866900" cy="134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1" y="2941235"/>
            <a:ext cx="1866900" cy="134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941235"/>
            <a:ext cx="1866903" cy="134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9 CuadroTexto"/>
          <p:cNvSpPr txBox="1"/>
          <p:nvPr/>
        </p:nvSpPr>
        <p:spPr>
          <a:xfrm>
            <a:off x="2124070" y="4360414"/>
            <a:ext cx="186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Image</a:t>
            </a:r>
          </a:p>
        </p:txBody>
      </p:sp>
      <p:sp>
        <p:nvSpPr>
          <p:cNvPr id="10" name="10 CuadroTexto"/>
          <p:cNvSpPr txBox="1"/>
          <p:nvPr/>
        </p:nvSpPr>
        <p:spPr>
          <a:xfrm>
            <a:off x="4600573" y="4360414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Pass</a:t>
            </a:r>
            <a:endParaRPr lang="en-US" sz="1600" b="1" dirty="0"/>
          </a:p>
          <a:p>
            <a:pPr algn="ctr"/>
            <a:r>
              <a:rPr lang="en-US" sz="1600" dirty="0"/>
              <a:t>Edge Calculation</a:t>
            </a:r>
          </a:p>
        </p:txBody>
      </p:sp>
      <p:sp>
        <p:nvSpPr>
          <p:cNvPr id="11" name="11 CuadroTexto"/>
          <p:cNvSpPr txBox="1"/>
          <p:nvPr/>
        </p:nvSpPr>
        <p:spPr>
          <a:xfrm>
            <a:off x="6496048" y="4360414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r>
              <a:rPr lang="en-US" sz="2000" b="1" baseline="30000" dirty="0"/>
              <a:t>nd</a:t>
            </a:r>
            <a:r>
              <a:rPr lang="en-US" sz="2000" b="1" dirty="0"/>
              <a:t> Pass</a:t>
            </a:r>
          </a:p>
          <a:p>
            <a:pPr algn="ctr"/>
            <a:r>
              <a:rPr lang="en-US" sz="1600" dirty="0"/>
              <a:t>Pattern Search</a:t>
            </a:r>
          </a:p>
        </p:txBody>
      </p:sp>
      <p:sp>
        <p:nvSpPr>
          <p:cNvPr id="12" name="12 CuadroTexto"/>
          <p:cNvSpPr txBox="1"/>
          <p:nvPr/>
        </p:nvSpPr>
        <p:spPr>
          <a:xfrm>
            <a:off x="8391527" y="4360413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r>
              <a:rPr lang="en-US" sz="2000" b="1" baseline="30000" dirty="0"/>
              <a:t>rd</a:t>
            </a:r>
            <a:r>
              <a:rPr lang="en-US" sz="2000" b="1" dirty="0"/>
              <a:t> Pass</a:t>
            </a:r>
          </a:p>
          <a:p>
            <a:pPr algn="ctr"/>
            <a:r>
              <a:rPr lang="en-US" sz="1600" dirty="0"/>
              <a:t>Antialiasing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657722" y="2039319"/>
            <a:ext cx="175260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/>
              <a:t>Writes Stencil</a:t>
            </a:r>
          </a:p>
        </p:txBody>
      </p:sp>
      <p:cxnSp>
        <p:nvCxnSpPr>
          <p:cNvPr id="30" name="Straight Connector 29"/>
          <p:cNvCxnSpPr>
            <a:endCxn id="3" idx="2"/>
          </p:cNvCxnSpPr>
          <p:nvPr/>
        </p:nvCxnSpPr>
        <p:spPr>
          <a:xfrm flipV="1">
            <a:off x="5534024" y="2377873"/>
            <a:ext cx="0" cy="47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553197" y="2039319"/>
            <a:ext cx="175260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/>
              <a:t>Uses Stencil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410448" y="2377873"/>
            <a:ext cx="0" cy="47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51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a Single Pass with Compute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Tried to merge them to a single compute pass</a:t>
            </a:r>
          </a:p>
          <a:p>
            <a:pPr lvl="1"/>
            <a:r>
              <a:rPr lang="en-US" dirty="0"/>
              <a:t>Each pass outputting to LDS (shared storage per working group)</a:t>
            </a:r>
            <a:endParaRPr lang="es-ES" dirty="0"/>
          </a:p>
          <a:p>
            <a:pPr lvl="1"/>
            <a:r>
              <a:rPr lang="en-US" dirty="0"/>
              <a:t>Can’t use straight tiles as we need neighborhood information</a:t>
            </a:r>
          </a:p>
          <a:p>
            <a:pPr lvl="1"/>
            <a:r>
              <a:rPr lang="en-US" dirty="0"/>
              <a:t>Overlapping/repeated calculations on tile edges</a:t>
            </a:r>
          </a:p>
          <a:p>
            <a:r>
              <a:rPr lang="en-US" dirty="0"/>
              <a:t>Performance savings were nullified by:</a:t>
            </a:r>
          </a:p>
          <a:p>
            <a:pPr lvl="1"/>
            <a:r>
              <a:rPr lang="en-US" dirty="0"/>
              <a:t>The not-so-fast LDS</a:t>
            </a:r>
          </a:p>
          <a:p>
            <a:pPr lvl="1"/>
            <a:r>
              <a:rPr lang="en-US" dirty="0"/>
              <a:t>Repeated calculations</a:t>
            </a:r>
          </a:p>
          <a:p>
            <a:r>
              <a:rPr lang="en-US" dirty="0"/>
              <a:t>So, we tried a different approach to compute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15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Shader Performance Inefficiencies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Stenciling an edge detection texture is inefficient</a:t>
            </a:r>
          </a:p>
          <a:p>
            <a:r>
              <a:rPr lang="en-US" dirty="0"/>
              <a:t>PS always scheduled in 2x2 quads </a:t>
            </a:r>
          </a:p>
          <a:p>
            <a:r>
              <a:rPr lang="en-US" dirty="0"/>
              <a:t>Partial quads can fill a wave w/few active threads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1678"/>
            <a:ext cx="12192000" cy="2423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9368" y="5931971"/>
            <a:ext cx="233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Detection Output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24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Culling Inefficiencies</a:t>
            </a:r>
            <a:endParaRPr lang="es-E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Pixel shader runs in quads</a:t>
            </a:r>
          </a:p>
          <a:p>
            <a:pPr lvl="1"/>
            <a:r>
              <a:rPr lang="en-US" dirty="0"/>
              <a:t>For derivative support</a:t>
            </a:r>
          </a:p>
          <a:p>
            <a:r>
              <a:rPr lang="en-US" dirty="0"/>
              <a:t>Stencil pass for antialiasing where we have edges</a:t>
            </a:r>
          </a:p>
          <a:p>
            <a:pPr lvl="1"/>
            <a:r>
              <a:rPr lang="en-US" dirty="0"/>
              <a:t>Yellow or green</a:t>
            </a:r>
          </a:p>
          <a:p>
            <a:r>
              <a:rPr lang="en-US" dirty="0"/>
              <a:t>Pixel shader waves are packed from raster generated quads</a:t>
            </a:r>
          </a:p>
          <a:p>
            <a:pPr lvl="1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67660" y="6011783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8x8 Screen Tile</a:t>
            </a:r>
            <a:endParaRPr lang="es-ES" dirty="0"/>
          </a:p>
        </p:txBody>
      </p:sp>
      <p:sp>
        <p:nvSpPr>
          <p:cNvPr id="23" name="Rectangle 22"/>
          <p:cNvSpPr/>
          <p:nvPr/>
        </p:nvSpPr>
        <p:spPr>
          <a:xfrm>
            <a:off x="6581775" y="1724025"/>
            <a:ext cx="1276350" cy="1276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6872740" y="13546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Quad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228818" y="1768555"/>
            <a:ext cx="669845" cy="6698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TextBox 25"/>
          <p:cNvSpPr txBox="1"/>
          <p:nvPr/>
        </p:nvSpPr>
        <p:spPr>
          <a:xfrm>
            <a:off x="10248080" y="1399223"/>
            <a:ext cx="61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Pixel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363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117"/>
            <a:ext cx="10515600" cy="1325563"/>
          </a:xfrm>
        </p:spPr>
        <p:txBody>
          <a:bodyPr/>
          <a:lstStyle/>
          <a:p>
            <a:r>
              <a:rPr lang="en-US" dirty="0"/>
              <a:t>Stencil Culling Inefficiencies</a:t>
            </a:r>
            <a:endParaRPr lang="es-E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quad can be culled only if all its 4 samples are rejected</a:t>
            </a:r>
          </a:p>
          <a:p>
            <a:r>
              <a:rPr lang="en-US" dirty="0"/>
              <a:t>All pixels in purple are packed in a PS wave but do nothing</a:t>
            </a:r>
          </a:p>
          <a:p>
            <a:pPr lvl="1"/>
            <a:r>
              <a:rPr lang="en-US" dirty="0"/>
              <a:t>Wastes efficiency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7967660" y="6011783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8x8 Screen Tile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365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06" y="3917800"/>
            <a:ext cx="1624779" cy="162477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Queues</a:t>
            </a:r>
            <a:endParaRPr lang="es-E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22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problem was solved by </a:t>
            </a:r>
            <a:r>
              <a:rPr lang="en-US" b="1" dirty="0"/>
              <a:t>James Stanard’s </a:t>
            </a:r>
            <a:r>
              <a:rPr lang="en-US" dirty="0"/>
              <a:t>MiniEngine FXAA, in the context of branching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https://github.com/Microsoft/DirectX-Graphics-Samples/blob/master/MiniEngine/Core/Shaders/FXAAPass1CS.hlsli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https://github.com/Microsoft/DirectX-Graphics-Samples/blob/master/MiniEngine/Core/Shaders/FXAAPass2CS.hlsli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Detected edges are appended to an append/consume buffer (about 2500 edges on a typical scene)</a:t>
            </a:r>
          </a:p>
          <a:p>
            <a:r>
              <a:rPr lang="en-US" dirty="0"/>
              <a:t>An indirect dispatch is executed to consume this buffer</a:t>
            </a:r>
          </a:p>
          <a:p>
            <a:r>
              <a:rPr lang="en-US" dirty="0"/>
              <a:t>This allows for all threads to do actual 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993" y="5563077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8x8 Screen Tile</a:t>
            </a:r>
            <a:endParaRPr lang="es-E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642571" y="4681343"/>
            <a:ext cx="6252218" cy="976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11549" y="5563077"/>
            <a:ext cx="331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64x1 Compute Shader Indirect Dispatch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546117" y="4524606"/>
            <a:ext cx="429922" cy="4111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4491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Queues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88098"/>
          </a:xfrm>
        </p:spPr>
        <p:txBody>
          <a:bodyPr>
            <a:normAutofit/>
          </a:bodyPr>
          <a:lstStyle/>
          <a:p>
            <a:r>
              <a:rPr lang="en-GB" sz="2600" dirty="0"/>
              <a:t>Avoids reading the fullscreen stencil buffer</a:t>
            </a:r>
          </a:p>
          <a:p>
            <a:r>
              <a:rPr lang="en-GB" sz="2600" dirty="0"/>
              <a:t>Hi-stencil not always optimal due to scattered edge distribution in some cases</a:t>
            </a:r>
            <a:endParaRPr lang="es-E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1678"/>
            <a:ext cx="12192000" cy="2423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9368" y="5931971"/>
            <a:ext cx="233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 Detection Output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75334" y="3520440"/>
            <a:ext cx="2372592" cy="11716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>
            <a:off x="913618" y="43227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Good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3430" y="39936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Bad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8202" y="4383997"/>
            <a:ext cx="2372592" cy="11716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709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Queues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adapted SMAA to use a similar approach</a:t>
            </a:r>
          </a:p>
          <a:p>
            <a:pPr lvl="1"/>
            <a:r>
              <a:rPr lang="en-US" dirty="0"/>
              <a:t>Significantly improved the performance</a:t>
            </a:r>
          </a:p>
          <a:p>
            <a:r>
              <a:rPr lang="en-US" dirty="0"/>
              <a:t>Also has application for temporal</a:t>
            </a:r>
          </a:p>
          <a:p>
            <a:pPr lvl="1"/>
            <a:r>
              <a:rPr lang="en-US" dirty="0"/>
              <a:t>More on this later on</a:t>
            </a:r>
          </a:p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7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SMAA Goals</a:t>
            </a:r>
            <a:endParaRPr lang="es-E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Sharpness</a:t>
            </a:r>
          </a:p>
          <a:p>
            <a:r>
              <a:rPr lang="en-US" dirty="0"/>
              <a:t>Robustness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0.75-1.05ms on a PS4@1080p</a:t>
            </a:r>
          </a:p>
          <a:p>
            <a:pPr lvl="1"/>
            <a:r>
              <a:rPr lang="en-US" dirty="0"/>
              <a:t>Includes most of what is included in this presentation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9352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Pattern Searches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pixels will search for the same pattern</a:t>
            </a:r>
          </a:p>
          <a:p>
            <a:r>
              <a:rPr lang="en-US" dirty="0"/>
              <a:t>Same pattern search can </a:t>
            </a:r>
            <a:r>
              <a:rPr lang="en-US" b="1" dirty="0"/>
              <a:t>in theory</a:t>
            </a:r>
            <a:r>
              <a:rPr lang="en-US" dirty="0"/>
              <a:t> antialias both pixels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28" y="3233102"/>
            <a:ext cx="3494544" cy="288353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8476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Dealt with This Problem with PS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Up to 4 lines can pass through a pixel</a:t>
            </a: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Solution: pixels share edges, don’t repeat calculations!</a:t>
            </a:r>
          </a:p>
          <a:p>
            <a:endParaRPr lang="es-E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1424" y="3590608"/>
            <a:ext cx="2390649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1811" y="3590608"/>
            <a:ext cx="239064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6035720" y="4375626"/>
            <a:ext cx="429922" cy="4111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989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Dealt with This Problem with PS</a:t>
            </a:r>
            <a:endParaRPr lang="es-E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6" y="2941233"/>
            <a:ext cx="1866903" cy="134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6" y="2941235"/>
            <a:ext cx="1866900" cy="134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1" y="2941235"/>
            <a:ext cx="1866900" cy="134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3" y="2941235"/>
            <a:ext cx="1866903" cy="134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9 CuadroTexto"/>
          <p:cNvSpPr txBox="1"/>
          <p:nvPr/>
        </p:nvSpPr>
        <p:spPr>
          <a:xfrm>
            <a:off x="2124070" y="4360414"/>
            <a:ext cx="186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Image</a:t>
            </a:r>
          </a:p>
        </p:txBody>
      </p:sp>
      <p:sp>
        <p:nvSpPr>
          <p:cNvPr id="18" name="10 CuadroTexto"/>
          <p:cNvSpPr txBox="1"/>
          <p:nvPr/>
        </p:nvSpPr>
        <p:spPr>
          <a:xfrm>
            <a:off x="4600573" y="4360414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Pass</a:t>
            </a:r>
            <a:endParaRPr lang="en-US" sz="1600" b="1" dirty="0"/>
          </a:p>
          <a:p>
            <a:pPr algn="ctr"/>
            <a:r>
              <a:rPr lang="en-US" sz="1600" dirty="0"/>
              <a:t>Edge Calculation</a:t>
            </a:r>
          </a:p>
        </p:txBody>
      </p:sp>
      <p:sp>
        <p:nvSpPr>
          <p:cNvPr id="19" name="11 CuadroTexto"/>
          <p:cNvSpPr txBox="1"/>
          <p:nvPr/>
        </p:nvSpPr>
        <p:spPr>
          <a:xfrm>
            <a:off x="6496048" y="4360414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r>
              <a:rPr lang="en-US" sz="2000" b="1" baseline="30000" dirty="0"/>
              <a:t>nd</a:t>
            </a:r>
            <a:r>
              <a:rPr lang="en-US" sz="2000" b="1" dirty="0"/>
              <a:t> Pass</a:t>
            </a:r>
          </a:p>
          <a:p>
            <a:pPr algn="ctr"/>
            <a:r>
              <a:rPr lang="en-US" sz="1600" dirty="0"/>
              <a:t>Pattern Search</a:t>
            </a:r>
          </a:p>
        </p:txBody>
      </p:sp>
      <p:sp>
        <p:nvSpPr>
          <p:cNvPr id="20" name="12 CuadroTexto"/>
          <p:cNvSpPr txBox="1"/>
          <p:nvPr/>
        </p:nvSpPr>
        <p:spPr>
          <a:xfrm>
            <a:off x="8391527" y="4360413"/>
            <a:ext cx="18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r>
              <a:rPr lang="en-US" sz="2000" b="1" baseline="30000" dirty="0"/>
              <a:t>rd</a:t>
            </a:r>
            <a:r>
              <a:rPr lang="en-US" sz="2000" b="1" dirty="0"/>
              <a:t> Pass</a:t>
            </a:r>
          </a:p>
          <a:p>
            <a:pPr algn="ctr"/>
            <a:r>
              <a:rPr lang="en-US" sz="1600" dirty="0"/>
              <a:t>Antialiasing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496048" y="2619375"/>
            <a:ext cx="36099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515637" y="2173689"/>
            <a:ext cx="3559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Split Pattern Search and Antialiasing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54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28" y="3233102"/>
            <a:ext cx="3494544" cy="288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Solves This Problem with 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31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Modern Era:</a:t>
            </a:r>
            <a:r>
              <a:rPr lang="en-US" dirty="0"/>
              <a:t> we can now scatter values by using RW textures</a:t>
            </a:r>
          </a:p>
          <a:p>
            <a:r>
              <a:rPr lang="en-US" dirty="0"/>
              <a:t>Pattern search for the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pixel and antialias both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pixels</a:t>
            </a:r>
          </a:p>
          <a:p>
            <a:r>
              <a:rPr lang="en-US" dirty="0"/>
              <a:t>Each pixel searches top or left boundaries only (the one with higher contrast)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1236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26" y="3233102"/>
            <a:ext cx="3494544" cy="288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Solves This Problem with 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7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Problem:</a:t>
            </a:r>
            <a:r>
              <a:rPr lang="en-US" dirty="0"/>
              <a:t> race conditions!</a:t>
            </a:r>
          </a:p>
          <a:p>
            <a:r>
              <a:rPr lang="en-US" dirty="0"/>
              <a:t>Both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pixels and the own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could write into 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position</a:t>
            </a:r>
          </a:p>
          <a:p>
            <a:r>
              <a:rPr lang="en-US" dirty="0"/>
              <a:t>Each frame a different one can win (flickers)</a:t>
            </a:r>
            <a:endParaRPr lang="es-E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410450" y="3740150"/>
            <a:ext cx="609600" cy="5461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20050" y="3464044"/>
            <a:ext cx="2191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Do I write to the left?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818380" y="4972050"/>
            <a:ext cx="120167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32981" y="4787384"/>
            <a:ext cx="21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Do I write to the top?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112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26" y="3233102"/>
            <a:ext cx="3494544" cy="288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Solves This Problem with 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77"/>
          </a:xfrm>
        </p:spPr>
        <p:txBody>
          <a:bodyPr>
            <a:normAutofit/>
          </a:bodyPr>
          <a:lstStyle/>
          <a:p>
            <a:r>
              <a:rPr lang="en-US" b="1" dirty="0"/>
              <a:t>First step: </a:t>
            </a:r>
            <a:r>
              <a:rPr lang="en-US" dirty="0"/>
              <a:t>serialize execution</a:t>
            </a:r>
          </a:p>
          <a:p>
            <a:r>
              <a:rPr lang="en-US" dirty="0">
                <a:solidFill>
                  <a:schemeClr val="accent2"/>
                </a:solidFill>
              </a:rPr>
              <a:t>Vertical edges</a:t>
            </a:r>
            <a:r>
              <a:rPr lang="en-US" dirty="0"/>
              <a:t> then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18380" y="4972050"/>
            <a:ext cx="120167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20050" y="478738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 win!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3088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26" y="3233103"/>
            <a:ext cx="3494545" cy="2883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SMAA Solves This Problem with 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7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Problem: </a:t>
            </a:r>
            <a:r>
              <a:rPr lang="en-US" dirty="0"/>
              <a:t>we can have race conditions within a direction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and write to the red position</a:t>
            </a:r>
          </a:p>
          <a:p>
            <a:pPr lvl="1"/>
            <a:r>
              <a:rPr lang="en-US" dirty="0"/>
              <a:t>Remember: both look to the </a:t>
            </a:r>
            <a:r>
              <a:rPr lang="en-US" dirty="0">
                <a:solidFill>
                  <a:schemeClr val="accent2"/>
                </a:solidFill>
              </a:rPr>
              <a:t>edge in their left</a:t>
            </a:r>
          </a:p>
          <a:p>
            <a:r>
              <a:rPr lang="en-US" b="1" dirty="0"/>
              <a:t>Second step:</a:t>
            </a:r>
            <a:r>
              <a:rPr lang="en-US" dirty="0"/>
              <a:t> get edges to agree during edge detection</a:t>
            </a:r>
          </a:p>
          <a:p>
            <a:pPr lvl="1"/>
            <a:r>
              <a:rPr lang="en-US" dirty="0"/>
              <a:t>Checking neighbor decision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410450" y="3740150"/>
            <a:ext cx="609600" cy="5461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0050" y="3464044"/>
            <a:ext cx="25198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I’ve more contrast, I win!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25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7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 using the same approach as </a:t>
            </a:r>
            <a:r>
              <a:rPr lang="en-US" b="1" dirty="0"/>
              <a:t>James Stanard’s </a:t>
            </a:r>
            <a:r>
              <a:rPr lang="en-US" dirty="0"/>
              <a:t>MiniEngine FXAA</a:t>
            </a:r>
          </a:p>
          <a:p>
            <a:r>
              <a:rPr lang="en-US" dirty="0"/>
              <a:t>Output R8 lumas in previous pass</a:t>
            </a:r>
          </a:p>
          <a:p>
            <a:r>
              <a:rPr lang="en-US" dirty="0"/>
              <a:t>Preload them into LDS using Gather4</a:t>
            </a:r>
          </a:p>
          <a:p>
            <a:r>
              <a:rPr lang="en-US" dirty="0"/>
              <a:t>Fast access to all neighbors</a:t>
            </a:r>
          </a:p>
          <a:p>
            <a:pPr lvl="1"/>
            <a:r>
              <a:rPr lang="en-US" dirty="0"/>
              <a:t>Useful for the morphological edge suppression</a:t>
            </a:r>
          </a:p>
          <a:p>
            <a:r>
              <a:rPr lang="en-US" dirty="0"/>
              <a:t>Saved 0.14ms on PS4@1080p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409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Recap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PS4@1080p</a:t>
            </a:r>
          </a:p>
          <a:p>
            <a:r>
              <a:rPr lang="en-US" dirty="0"/>
              <a:t>Deferred queues + Dual edge blending</a:t>
            </a:r>
          </a:p>
          <a:p>
            <a:pPr lvl="1"/>
            <a:r>
              <a:rPr lang="es-ES" dirty="0">
                <a:solidFill>
                  <a:schemeClr val="accent6"/>
                </a:solidFill>
              </a:rPr>
              <a:t>0.1</a:t>
            </a:r>
            <a:r>
              <a:rPr lang="en-US" dirty="0">
                <a:solidFill>
                  <a:schemeClr val="accent6"/>
                </a:solidFill>
              </a:rPr>
              <a:t>6ms</a:t>
            </a:r>
          </a:p>
          <a:p>
            <a:r>
              <a:rPr lang="en-US" dirty="0"/>
              <a:t>LDS:</a:t>
            </a:r>
          </a:p>
          <a:p>
            <a:pPr lvl="1"/>
            <a:r>
              <a:rPr lang="es-ES" dirty="0">
                <a:solidFill>
                  <a:schemeClr val="accent6"/>
                </a:solidFill>
              </a:rPr>
              <a:t>0.14</a:t>
            </a:r>
            <a:r>
              <a:rPr lang="en-US" dirty="0">
                <a:solidFill>
                  <a:schemeClr val="accent6"/>
                </a:solidFill>
              </a:rPr>
              <a:t>ms</a:t>
            </a:r>
          </a:p>
          <a:p>
            <a:r>
              <a:rPr lang="en-US" dirty="0"/>
              <a:t>Brought performance back from (note that varies per scene):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0.774ms</a:t>
            </a:r>
            <a:r>
              <a:rPr lang="en-US" dirty="0"/>
              <a:t> to </a:t>
            </a:r>
            <a:r>
              <a:rPr lang="en-US" dirty="0">
                <a:solidFill>
                  <a:schemeClr val="accent6"/>
                </a:solidFill>
              </a:rPr>
              <a:t>0.475ms</a:t>
            </a:r>
          </a:p>
          <a:p>
            <a:r>
              <a:rPr lang="en-US" dirty="0"/>
              <a:t>Faster than FXAA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5151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Edge detection stores edges to the left and top</a:t>
            </a:r>
          </a:p>
          <a:p>
            <a:endParaRPr lang="en-US" dirty="0"/>
          </a:p>
          <a:p>
            <a:r>
              <a:rPr lang="en-US" dirty="0"/>
              <a:t>Sometimes we need left and top pixels at the same time</a:t>
            </a:r>
          </a:p>
          <a:p>
            <a:pPr lvl="1"/>
            <a:r>
              <a:rPr lang="en-US" dirty="0"/>
              <a:t>Single fetch (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Sometimes we need right and top (or other permutations)</a:t>
            </a:r>
          </a:p>
          <a:p>
            <a:pPr lvl="1"/>
            <a:r>
              <a:rPr lang="en-US" dirty="0"/>
              <a:t>Two fetches (one for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, other for 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64" y="3393724"/>
            <a:ext cx="1662113" cy="10706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65" y="5272339"/>
            <a:ext cx="1662113" cy="1070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Many Optimizations</a:t>
            </a:r>
            <a:endParaRPr lang="es-E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295255" y="283094"/>
            <a:ext cx="3545681" cy="1542531"/>
            <a:chOff x="7878531" y="283094"/>
            <a:chExt cx="3962406" cy="1723825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4037" y="283094"/>
              <a:ext cx="1866900" cy="1342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10 CuadroTexto"/>
            <p:cNvSpPr txBox="1"/>
            <p:nvPr/>
          </p:nvSpPr>
          <p:spPr>
            <a:xfrm>
              <a:off x="9974034" y="1625919"/>
              <a:ext cx="1866903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Edges Texture</a:t>
              </a:r>
            </a:p>
          </p:txBody>
        </p:sp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534" y="283094"/>
              <a:ext cx="1866903" cy="1342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9 CuadroTexto"/>
            <p:cNvSpPr txBox="1"/>
            <p:nvPr/>
          </p:nvSpPr>
          <p:spPr>
            <a:xfrm>
              <a:off x="7878531" y="1625919"/>
              <a:ext cx="1866903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Image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475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Filmic SMAA?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 antialiasing (SMAA 1x)</a:t>
            </a:r>
          </a:p>
          <a:p>
            <a:pPr lvl="1"/>
            <a:r>
              <a:rPr lang="en-US" dirty="0"/>
              <a:t>+ Temporal supersampling (SMAA T2x)</a:t>
            </a:r>
          </a:p>
          <a:p>
            <a:pPr lvl="1"/>
            <a:r>
              <a:rPr lang="en-US" dirty="0"/>
              <a:t>+ Spatial multisampling (SMAA S2x) </a:t>
            </a:r>
            <a:r>
              <a:rPr lang="en-US" i="1" dirty="0"/>
              <a:t>– not practical for our games</a:t>
            </a:r>
          </a:p>
          <a:p>
            <a:pPr lvl="1"/>
            <a:r>
              <a:rPr lang="en-US" dirty="0"/>
              <a:t>Combined (SMAA 4x) – </a:t>
            </a:r>
            <a:r>
              <a:rPr lang="en-US" i="1" dirty="0"/>
              <a:t>not practical for our games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7260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Fetch and Decode!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Fetch with bilinear and a </a:t>
                </a:r>
                <a:r>
                  <a:rPr lang="en-US" dirty="0">
                    <a:solidFill>
                      <a:schemeClr val="accent2"/>
                    </a:solidFill>
                  </a:rPr>
                  <a:t>0.25 offset</a:t>
                </a:r>
              </a:p>
              <a:p>
                <a:endParaRPr lang="en-US" dirty="0"/>
              </a:p>
              <a:p>
                <a:r>
                  <a:rPr lang="en-US" dirty="0"/>
                  <a:t>Possible values when edge is enabled: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Red:	</a:t>
                </a:r>
                <a:r>
                  <a:rPr lang="en-US" dirty="0"/>
                  <a:t>(0.75 * x + 0.25 * 1)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0.25 or 1.0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Green:	</a:t>
                </a:r>
                <a:r>
                  <a:rPr lang="en-US" dirty="0"/>
                  <a:t>(0.75 * 1 + 0.25 * 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0.75 or 1.0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can unpack both in three instructions: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Red:</a:t>
                </a:r>
                <a:r>
                  <a:rPr lang="en-US" dirty="0"/>
                  <a:t>	</a:t>
                </a:r>
                <a:r>
                  <a:rPr lang="en-US" sz="1800" b="1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abs</a:t>
                </a:r>
                <a:r>
                  <a:rPr lang="en-US" sz="1800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800" b="1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mad</a:t>
                </a:r>
                <a:r>
                  <a:rPr lang="en-US" sz="1800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(5.0, sample.r, -5.0 * 0.75))</a:t>
                </a:r>
                <a:endParaRPr lang="en-US" noProof="1">
                  <a:latin typeface="Source Code Pro Light" panose="020B04090304030202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Green:</a:t>
                </a:r>
                <a:r>
                  <a:rPr lang="en-US" dirty="0"/>
                  <a:t> 	</a:t>
                </a:r>
                <a:r>
                  <a:rPr lang="en-US" sz="1800" b="1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round</a:t>
                </a:r>
                <a:r>
                  <a:rPr lang="en-US" sz="1800" noProof="1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(sample.g)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646858" y="5886251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noProof="1">
                <a:solidFill>
                  <a:srgbClr val="FF0000"/>
                </a:solidFill>
                <a:latin typeface="Source Code Pro Light" panose="020B0409030403020204" pitchFamily="49" charset="0"/>
              </a:rPr>
              <a:t>sample.r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9013" y="4558297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noProof="1">
                <a:solidFill>
                  <a:srgbClr val="FF0000"/>
                </a:solidFill>
                <a:latin typeface="Source Code Pro Light" panose="020B0409030403020204" pitchFamily="49" charset="0"/>
              </a:rPr>
              <a:t>edge.r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067" y="1338965"/>
            <a:ext cx="3361373" cy="216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81" y="3721337"/>
            <a:ext cx="3288519" cy="209254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2267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Temporal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5012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71" y="1519238"/>
            <a:ext cx="4157662" cy="415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04" y="1517732"/>
            <a:ext cx="4160675" cy="416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Jittering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8869" y="5369123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Regular Grid</a:t>
            </a:r>
            <a:endParaRPr lang="es-E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3939" y="5369123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SSAA 2x</a:t>
            </a:r>
            <a:endParaRPr lang="es-E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7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71" y="1517732"/>
            <a:ext cx="4157662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04" y="1517732"/>
            <a:ext cx="4160675" cy="416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Jittering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8869" y="5369123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Current Frame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3939" y="5369123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SMAA T2x</a:t>
            </a:r>
            <a:endParaRPr lang="es-ES" sz="1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151119" y="2117090"/>
            <a:ext cx="609600" cy="5461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89053" y="1689658"/>
            <a:ext cx="16296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Previous Frame</a:t>
            </a:r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599770" y="1567260"/>
            <a:ext cx="609600" cy="5461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17664" y="1201576"/>
            <a:ext cx="15437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Current Frame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339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81" y="2885442"/>
            <a:ext cx="4316438" cy="340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Temporal Reprojection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motion:</a:t>
            </a:r>
          </a:p>
          <a:p>
            <a:pPr lvl="1"/>
            <a:r>
              <a:rPr lang="en-GB" dirty="0"/>
              <a:t>Reproject current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pixel to previous frame </a:t>
            </a:r>
            <a:r>
              <a:rPr lang="en-GB" dirty="0">
                <a:solidFill>
                  <a:schemeClr val="accent1"/>
                </a:solidFill>
              </a:rPr>
              <a:t>position</a:t>
            </a:r>
            <a:r>
              <a:rPr lang="en-GB" dirty="0"/>
              <a:t> using motion vectors</a:t>
            </a:r>
          </a:p>
          <a:p>
            <a:pPr lvl="1"/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566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Disocclusion and Velocity Weighting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04278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Disocclusion:</a:t>
            </a:r>
            <a:r>
              <a:rPr lang="en-GB" dirty="0"/>
              <a:t> pixels in the new frame not present in previous one</a:t>
            </a:r>
          </a:p>
          <a:p>
            <a:r>
              <a:rPr lang="en-GB" b="1" dirty="0"/>
              <a:t>Solution:</a:t>
            </a:r>
            <a:r>
              <a:rPr lang="en-GB" dirty="0"/>
              <a:t> don’t blend if velocities are too different</a:t>
            </a:r>
            <a:endParaRPr lang="es-ES" dirty="0"/>
          </a:p>
          <a:p>
            <a:pPr lvl="1"/>
            <a:r>
              <a:rPr lang="en-GB" dirty="0"/>
              <a:t>Don’t work for pixels without velocities (alpha blended)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2303"/>
            <a:ext cx="2429933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33" y="3182303"/>
            <a:ext cx="2452714" cy="2733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9764" y="5920938"/>
            <a:ext cx="194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Velocity Weighting</a:t>
            </a:r>
            <a:endParaRPr lang="es-E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395710" y="5913001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Without Velocity Weighting</a:t>
            </a:r>
            <a:endParaRPr lang="es-ES" sz="1400" dirty="0"/>
          </a:p>
        </p:txBody>
      </p:sp>
      <p:sp>
        <p:nvSpPr>
          <p:cNvPr id="10" name="Rectangle 9"/>
          <p:cNvSpPr/>
          <p:nvPr/>
        </p:nvSpPr>
        <p:spPr>
          <a:xfrm>
            <a:off x="8029126" y="6357858"/>
            <a:ext cx="270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[Sousa2011][Jimenez2012]</a:t>
            </a: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2677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Disocclusion and Color Weighting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61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Color information can also be used for disocclusions</a:t>
            </a:r>
          </a:p>
          <a:p>
            <a:pPr lvl="1"/>
            <a:r>
              <a:rPr lang="en-US" dirty="0"/>
              <a:t>Together with velocity weighting</a:t>
            </a:r>
          </a:p>
          <a:p>
            <a:r>
              <a:rPr lang="en-US" dirty="0"/>
              <a:t>Can’t compare current and previous frame</a:t>
            </a:r>
          </a:p>
          <a:p>
            <a:pPr lvl="1"/>
            <a:r>
              <a:rPr lang="en-US" dirty="0"/>
              <a:t>Different jitters: would often reject even on static images</a:t>
            </a:r>
          </a:p>
          <a:p>
            <a:r>
              <a:rPr lang="en-US" b="1" dirty="0"/>
              <a:t>Solution:</a:t>
            </a:r>
            <a:r>
              <a:rPr lang="en-US" dirty="0"/>
              <a:t> Compare Frame N with Frame N-2 [Drobot2014]</a:t>
            </a:r>
          </a:p>
          <a:p>
            <a:pPr lvl="1"/>
            <a:r>
              <a:rPr lang="en-US" dirty="0"/>
              <a:t>Mitigates ghosting on objects without velocities (alpha blended)</a:t>
            </a:r>
          </a:p>
          <a:p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8029126" y="6357858"/>
            <a:ext cx="270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[Sousa2011][Jimenez2012]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33" y="4318516"/>
            <a:ext cx="1351596" cy="1351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70" y="4318516"/>
            <a:ext cx="1351596" cy="13515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407" y="4330144"/>
            <a:ext cx="1351596" cy="13515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13033" y="5657732"/>
            <a:ext cx="103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Frame N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5070" y="5657731"/>
            <a:ext cx="103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Frame N-1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57107" y="5657730"/>
            <a:ext cx="103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Frame N-2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768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sz="4000" dirty="0">
                <a:solidFill>
                  <a:schemeClr val="accent2"/>
                </a:solidFill>
              </a:rPr>
              <a:t>Exponential History / Exponential Moving Average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SMAA T2x and similar techniques use two frames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3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949747" y="3772036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453853" y="4568893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Frame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7445640" y="3772036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23" name="Straight Arrow Connector 22"/>
          <p:cNvCxnSpPr>
            <a:stCxn id="5" idx="3"/>
            <a:endCxn id="13" idx="1"/>
          </p:cNvCxnSpPr>
          <p:nvPr/>
        </p:nvCxnSpPr>
        <p:spPr>
          <a:xfrm>
            <a:off x="6844048" y="4127636"/>
            <a:ext cx="60159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53853" y="3765686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Frame</a:t>
            </a:r>
            <a:endParaRPr lang="es-ES" dirty="0"/>
          </a:p>
        </p:txBody>
      </p:sp>
      <p:cxnSp>
        <p:nvCxnSpPr>
          <p:cNvPr id="30" name="Straight Arrow Connector 29"/>
          <p:cNvCxnSpPr>
            <a:stCxn id="29" idx="3"/>
            <a:endCxn id="5" idx="1"/>
          </p:cNvCxnSpPr>
          <p:nvPr/>
        </p:nvCxnSpPr>
        <p:spPr>
          <a:xfrm>
            <a:off x="4348155" y="4121286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" idx="3"/>
            <a:endCxn id="5" idx="1"/>
          </p:cNvCxnSpPr>
          <p:nvPr/>
        </p:nvCxnSpPr>
        <p:spPr>
          <a:xfrm flipV="1">
            <a:off x="4348155" y="4127636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682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sz="4000" dirty="0">
                <a:solidFill>
                  <a:schemeClr val="accent2"/>
                </a:solidFill>
              </a:rPr>
              <a:t>Exponential History / Exponential Moving Average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We can leverage an exponential accumulation buffer:</a:t>
                </a:r>
              </a:p>
              <a:p>
                <a:endParaRPr lang="en-US" sz="2000" dirty="0"/>
              </a:p>
              <a:p>
                <a:pPr marL="1944688" lvl="1" indent="-14874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>
                  <a:spcBef>
                    <a:spcPts val="2400"/>
                  </a:spcBef>
                </a:pPr>
                <a:r>
                  <a:rPr lang="en-US" sz="2000" dirty="0"/>
                  <a:t>Similar to moving average of multiple frames [Karis2004]</a:t>
                </a:r>
              </a:p>
              <a:p>
                <a:r>
                  <a:rPr lang="en-US" sz="2000" dirty="0"/>
                  <a:t>Increase effective subsample count</a:t>
                </a:r>
              </a:p>
              <a:p>
                <a:r>
                  <a:rPr lang="en-US" sz="2000" dirty="0"/>
                  <a:t>Feedback loop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7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/>
          <p:cNvCxnSpPr>
            <a:stCxn id="16" idx="2"/>
            <a:endCxn id="15" idx="2"/>
          </p:cNvCxnSpPr>
          <p:nvPr/>
        </p:nvCxnSpPr>
        <p:spPr>
          <a:xfrm rot="5400000">
            <a:off x="8460374" y="4550366"/>
            <a:ext cx="12700" cy="2627085"/>
          </a:xfrm>
          <a:prstGeom prst="bentConnector3">
            <a:avLst>
              <a:gd name="adj1" fmla="val 180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99680" y="5152708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8826765" y="515270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Buffer</a:t>
            </a:r>
            <a:endParaRPr lang="es-ES" dirty="0"/>
          </a:p>
        </p:txBody>
      </p:sp>
      <p:sp>
        <p:nvSpPr>
          <p:cNvPr id="17" name="Rectangle 16"/>
          <p:cNvSpPr/>
          <p:nvPr/>
        </p:nvSpPr>
        <p:spPr>
          <a:xfrm>
            <a:off x="8826765" y="418805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>
          <a:xfrm>
            <a:off x="8093982" y="5508308"/>
            <a:ext cx="73278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  <a:endCxn id="17" idx="1"/>
          </p:cNvCxnSpPr>
          <p:nvPr/>
        </p:nvCxnSpPr>
        <p:spPr>
          <a:xfrm flipV="1">
            <a:off x="8093981" y="4543651"/>
            <a:ext cx="732784" cy="964657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34978" y="514635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Frame</a:t>
            </a:r>
            <a:endParaRPr lang="es-ES" dirty="0"/>
          </a:p>
        </p:txBody>
      </p:sp>
      <p:cxnSp>
        <p:nvCxnSpPr>
          <p:cNvPr id="22" name="Straight Arrow Connector 21"/>
          <p:cNvCxnSpPr>
            <a:stCxn id="20" idx="3"/>
            <a:endCxn id="15" idx="1"/>
          </p:cNvCxnSpPr>
          <p:nvPr/>
        </p:nvCxnSpPr>
        <p:spPr>
          <a:xfrm>
            <a:off x="5729280" y="5501958"/>
            <a:ext cx="470400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16139" y="2434756"/>
            <a:ext cx="8393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2"/>
                </a:solidFill>
              </a:rPr>
              <a:t>Blend Factor</a:t>
            </a:r>
            <a:endParaRPr lang="es-ES" sz="900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9834" y="3172632"/>
            <a:ext cx="103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Current frame sample</a:t>
            </a:r>
            <a:endParaRPr lang="es-ES" sz="9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69804" y="3172632"/>
            <a:ext cx="127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/>
                </a:solidFill>
              </a:rPr>
              <a:t>Previous exponential history sample</a:t>
            </a:r>
            <a:endParaRPr lang="es-ES" sz="900" dirty="0">
              <a:solidFill>
                <a:schemeClr val="accent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577" y="3178556"/>
            <a:ext cx="127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/>
                </a:solidFill>
              </a:rPr>
              <a:t>Next exponential history sample</a:t>
            </a:r>
            <a:endParaRPr lang="es-ES" sz="900" dirty="0">
              <a:solidFill>
                <a:schemeClr val="accent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1774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sz="4000" dirty="0">
                <a:solidFill>
                  <a:schemeClr val="accent2"/>
                </a:solidFill>
              </a:rPr>
              <a:t>Exponential History / Exponential Moving Average</a:t>
            </a:r>
            <a:endParaRPr lang="es-ES" sz="4000" dirty="0"/>
          </a:p>
        </p:txBody>
      </p:sp>
      <p:sp>
        <p:nvSpPr>
          <p:cNvPr id="5" name="Rectangle 4"/>
          <p:cNvSpPr/>
          <p:nvPr/>
        </p:nvSpPr>
        <p:spPr>
          <a:xfrm>
            <a:off x="6330872" y="221946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3834978" y="301631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Frame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826765" y="221946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8" name="Straight Arrow Connector 7"/>
          <p:cNvCxnSpPr>
            <a:stCxn id="5" idx="3"/>
            <a:endCxn id="7" idx="1"/>
          </p:cNvCxnSpPr>
          <p:nvPr/>
        </p:nvCxnSpPr>
        <p:spPr>
          <a:xfrm>
            <a:off x="8225173" y="2575061"/>
            <a:ext cx="60159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4978" y="221311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Frame</a:t>
            </a:r>
            <a:endParaRPr lang="es-ES" dirty="0"/>
          </a:p>
        </p:txBody>
      </p:sp>
      <p:cxnSp>
        <p:nvCxnSpPr>
          <p:cNvPr id="10" name="Straight Arrow Connector 9"/>
          <p:cNvCxnSpPr>
            <a:stCxn id="9" idx="3"/>
            <a:endCxn id="5" idx="1"/>
          </p:cNvCxnSpPr>
          <p:nvPr/>
        </p:nvCxnSpPr>
        <p:spPr>
          <a:xfrm>
            <a:off x="5729280" y="2568711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3"/>
            <a:endCxn id="5" idx="1"/>
          </p:cNvCxnSpPr>
          <p:nvPr/>
        </p:nvCxnSpPr>
        <p:spPr>
          <a:xfrm flipV="1">
            <a:off x="5729280" y="2575061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4" idx="2"/>
            <a:endCxn id="13" idx="2"/>
          </p:cNvCxnSpPr>
          <p:nvPr/>
        </p:nvCxnSpPr>
        <p:spPr>
          <a:xfrm rot="5400000">
            <a:off x="8460374" y="4550366"/>
            <a:ext cx="12700" cy="2627085"/>
          </a:xfrm>
          <a:prstGeom prst="bentConnector3">
            <a:avLst>
              <a:gd name="adj1" fmla="val 180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99680" y="5152708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8826765" y="515270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Buffer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8826765" y="418805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8093982" y="5508308"/>
            <a:ext cx="73278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3"/>
            <a:endCxn id="15" idx="1"/>
          </p:cNvCxnSpPr>
          <p:nvPr/>
        </p:nvCxnSpPr>
        <p:spPr>
          <a:xfrm flipV="1">
            <a:off x="8093981" y="4543651"/>
            <a:ext cx="732784" cy="964657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34978" y="514635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Frame</a:t>
            </a:r>
            <a:endParaRPr lang="es-ES" dirty="0"/>
          </a:p>
        </p:txBody>
      </p:sp>
      <p:cxnSp>
        <p:nvCxnSpPr>
          <p:cNvPr id="19" name="Straight Arrow Connector 18"/>
          <p:cNvCxnSpPr>
            <a:stCxn id="18" idx="3"/>
            <a:endCxn id="13" idx="1"/>
          </p:cNvCxnSpPr>
          <p:nvPr/>
        </p:nvCxnSpPr>
        <p:spPr>
          <a:xfrm>
            <a:off x="5729280" y="5501958"/>
            <a:ext cx="470400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83792" y="2788823"/>
            <a:ext cx="2313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SMAA T2x</a:t>
            </a:r>
          </a:p>
          <a:p>
            <a:pPr algn="ctr"/>
            <a:r>
              <a:rPr lang="en-US" dirty="0"/>
              <a:t>(two-frames temporal)</a:t>
            </a:r>
            <a:endParaRPr lang="es-ES" dirty="0"/>
          </a:p>
        </p:txBody>
      </p:sp>
      <p:sp>
        <p:nvSpPr>
          <p:cNvPr id="23" name="Rectangle 22"/>
          <p:cNvSpPr/>
          <p:nvPr/>
        </p:nvSpPr>
        <p:spPr>
          <a:xfrm>
            <a:off x="911871" y="5175986"/>
            <a:ext cx="205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Exponential History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67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Filmic SMAA?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added a new component</a:t>
                </a:r>
              </a:p>
              <a:p>
                <a:pPr lvl="1"/>
                <a:r>
                  <a:rPr lang="en-US" dirty="0"/>
                  <a:t>Filmic filtering (</a:t>
                </a:r>
                <a:r>
                  <a:rPr lang="en-US" i="1" dirty="0"/>
                  <a:t>Filmic</a:t>
                </a:r>
                <a:r>
                  <a:rPr lang="en-US" dirty="0"/>
                  <a:t> variants)</a:t>
                </a:r>
              </a:p>
              <a:p>
                <a:pPr lvl="2"/>
                <a:r>
                  <a:rPr lang="en-US" dirty="0"/>
                  <a:t>Filmic SMAA 1x</a:t>
                </a:r>
              </a:p>
              <a:p>
                <a:pPr lvl="2"/>
                <a:r>
                  <a:rPr lang="en-US" dirty="0"/>
                  <a:t>Filmic SMAA T2x – used for PS4 and XB1</a:t>
                </a:r>
              </a:p>
              <a:p>
                <a:pPr lvl="2"/>
                <a:r>
                  <a:rPr lang="en-US" dirty="0"/>
                  <a:t>…</a:t>
                </a:r>
              </a:p>
              <a:p>
                <a:r>
                  <a:rPr lang="en-US" dirty="0"/>
                  <a:t>Temporal filtering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temporal supersampling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468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Neighborhood Clamp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3150" cy="4156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Exponential accumulation buffer techniques typically use </a:t>
                </a:r>
                <a:r>
                  <a:rPr lang="en-US" b="1" dirty="0"/>
                  <a:t>neighborhood clamping</a:t>
                </a:r>
                <a:r>
                  <a:rPr lang="en-US" dirty="0"/>
                  <a:t> for disocclusion [Lottes2011] </a:t>
                </a:r>
                <a:endParaRPr lang="en-US" sz="1600" dirty="0"/>
              </a:p>
              <a:p>
                <a:r>
                  <a:rPr lang="en-US" dirty="0"/>
                  <a:t>On its basic form: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and are min and max colors in the </a:t>
                </a:r>
                <a:r>
                  <a:rPr lang="en-US" dirty="0">
                    <a:solidFill>
                      <a:srgbClr val="FF0000"/>
                    </a:solidFill>
                  </a:rPr>
                  <a:t>3x3 dashed neighborhood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3150" cy="4156075"/>
              </a:xfrm>
              <a:blipFill rotWithShape="0">
                <a:blip r:embed="rId3"/>
                <a:stretch>
                  <a:fillRect l="-1784" t="-1320" r="-11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1" y="2275568"/>
            <a:ext cx="4125764" cy="325845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935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3" y="2275027"/>
            <a:ext cx="2999232" cy="2999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60" y="2275674"/>
            <a:ext cx="2999232" cy="2999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Neighborhood Clamp Flickering Problem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60" y="2275027"/>
            <a:ext cx="2999232" cy="2999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276321"/>
            <a:ext cx="2997938" cy="2997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971" y="5028683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Current Frame (Jitter#1)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8050" y="5028682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Previous Frame (Jitter#2)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6299" y="5028683"/>
            <a:ext cx="224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Clamp and Resolve (Jitter#1)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5405" y="5028683"/>
            <a:ext cx="224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Clamp and Resolve (Jitter#2)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614160" y="5576973"/>
            <a:ext cx="48844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99096" y="5625498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s-ES" sz="1400" dirty="0"/>
          </a:p>
        </p:txBody>
      </p:sp>
      <p:sp>
        <p:nvSpPr>
          <p:cNvPr id="18" name="Rectangle 17"/>
          <p:cNvSpPr/>
          <p:nvPr/>
        </p:nvSpPr>
        <p:spPr>
          <a:xfrm>
            <a:off x="6526299" y="2173352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6770139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31108" y="2173352"/>
            <a:ext cx="243840" cy="243840"/>
          </a:xfrm>
          <a:prstGeom prst="rect">
            <a:avLst/>
          </a:prstGeom>
          <a:solidFill>
            <a:srgbClr val="1A1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TextBox 21"/>
          <p:cNvSpPr txBox="1"/>
          <p:nvPr/>
        </p:nvSpPr>
        <p:spPr>
          <a:xfrm>
            <a:off x="8082568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27297" y="2170497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9471137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532106" y="2170497"/>
            <a:ext cx="243840" cy="243840"/>
          </a:xfrm>
          <a:prstGeom prst="rect">
            <a:avLst/>
          </a:prstGeom>
          <a:solidFill>
            <a:srgbClr val="1A1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TextBox 25"/>
          <p:cNvSpPr txBox="1"/>
          <p:nvPr/>
        </p:nvSpPr>
        <p:spPr>
          <a:xfrm>
            <a:off x="10783566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048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276321"/>
            <a:ext cx="2997938" cy="29979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60" y="2275674"/>
            <a:ext cx="2999232" cy="29992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18" y="2275674"/>
            <a:ext cx="2997937" cy="2997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60" y="2275674"/>
            <a:ext cx="2999232" cy="2999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Neighborhood Clamp Flickering Problem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6526299" y="5028683"/>
            <a:ext cx="224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Clamp and Resolve (Jitter#1)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5405" y="5028683"/>
            <a:ext cx="224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Clamp and Resolve (Jitter#2)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14160" y="5576973"/>
            <a:ext cx="48844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499096" y="5625498"/>
                <a:ext cx="3114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Different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/>
                  <a:t> Flickers </a:t>
                </a:r>
                <a:r>
                  <a:rPr lang="en-US" sz="1400" dirty="0">
                    <a:sym typeface="Wingdings" panose="05000000000000000000" pitchFamily="2" charset="2"/>
                  </a:rPr>
                  <a:t></a:t>
                </a:r>
                <a:endParaRPr lang="es-E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096" y="5625498"/>
                <a:ext cx="3114547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988050" y="5028682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Previous Frame (Jitter#2)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26299" y="2173352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TextBox 25"/>
          <p:cNvSpPr txBox="1"/>
          <p:nvPr/>
        </p:nvSpPr>
        <p:spPr>
          <a:xfrm>
            <a:off x="6770139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31108" y="2173352"/>
            <a:ext cx="243840" cy="243840"/>
          </a:xfrm>
          <a:prstGeom prst="rect">
            <a:avLst/>
          </a:prstGeom>
          <a:solidFill>
            <a:srgbClr val="1A1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TextBox 27"/>
          <p:cNvSpPr txBox="1"/>
          <p:nvPr/>
        </p:nvSpPr>
        <p:spPr>
          <a:xfrm>
            <a:off x="8082568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227297" y="2170497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TextBox 29"/>
          <p:cNvSpPr txBox="1"/>
          <p:nvPr/>
        </p:nvSpPr>
        <p:spPr>
          <a:xfrm>
            <a:off x="9471137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532106" y="2170497"/>
            <a:ext cx="24384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TextBox 31"/>
          <p:cNvSpPr txBox="1"/>
          <p:nvPr/>
        </p:nvSpPr>
        <p:spPr>
          <a:xfrm>
            <a:off x="10783566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971" y="5028683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Current Frame (Jitter#1)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480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Nearest Velocity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0280" cy="4156075"/>
          </a:xfrm>
        </p:spPr>
        <p:txBody>
          <a:bodyPr>
            <a:normAutofit/>
          </a:bodyPr>
          <a:lstStyle/>
          <a:p>
            <a:r>
              <a:rPr lang="en-US" sz="2400" dirty="0"/>
              <a:t>Exponential history is smooth and antialiased</a:t>
            </a:r>
          </a:p>
          <a:p>
            <a:r>
              <a:rPr lang="en-US" sz="2400" dirty="0"/>
              <a:t>Fresh frame velocities are aliased</a:t>
            </a:r>
          </a:p>
          <a:p>
            <a:pPr lvl="1"/>
            <a:r>
              <a:rPr lang="en-US" sz="2000" dirty="0"/>
              <a:t>Will introduce aliasing when reprojecting</a:t>
            </a:r>
          </a:p>
          <a:p>
            <a:r>
              <a:rPr lang="en-US" sz="2400" b="1" dirty="0"/>
              <a:t>Solution:</a:t>
            </a:r>
            <a:r>
              <a:rPr lang="en-US" sz="2400" dirty="0"/>
              <a:t> take front most neighborhood velocity [Karis2014]</a:t>
            </a:r>
            <a:endParaRPr lang="es-E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310" y="2479933"/>
            <a:ext cx="1657350" cy="1657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310" y="297815"/>
            <a:ext cx="1657350" cy="1657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47711" y="1955800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Velocity Buffer</a:t>
            </a:r>
            <a:endParaRPr lang="es-E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847709" y="6318766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Pixels that lost AA</a:t>
            </a:r>
            <a:endParaRPr lang="es-E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310" y="4661416"/>
            <a:ext cx="1657350" cy="1657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47710" y="4137283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Antialiasing Output</a:t>
            </a:r>
            <a:endParaRPr lang="es-E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052" y="4113869"/>
            <a:ext cx="2150575" cy="21505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372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More!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>
                <a:latin typeface="+mn-lt"/>
              </a:rPr>
              <a:t>Shaped neighborhood YCoCg clipping [Karis2014]</a:t>
            </a:r>
          </a:p>
          <a:p>
            <a:r>
              <a:rPr lang="en-US" dirty="0"/>
              <a:t>Soft neighborhood clamping [Drobot2014]</a:t>
            </a:r>
          </a:p>
          <a:p>
            <a:r>
              <a:rPr lang="en-US" dirty="0"/>
              <a:t>Higher order resampling [Drobot2014]</a:t>
            </a:r>
          </a:p>
          <a:p>
            <a:r>
              <a:rPr lang="en-US" dirty="0"/>
              <a:t>Variance clipping [Salvi2016]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479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Previous Work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014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SMAA 1TX [Sousa2013]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019925" cy="4156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SMAA morphological for edges</a:t>
            </a:r>
          </a:p>
          <a:p>
            <a:r>
              <a:rPr lang="en-US" dirty="0"/>
              <a:t>No subpixel jitter</a:t>
            </a:r>
          </a:p>
          <a:p>
            <a:r>
              <a:rPr lang="en-US" dirty="0"/>
              <a:t>Simplified neighborhood clamping</a:t>
            </a:r>
          </a:p>
          <a:p>
            <a:pPr lvl="1"/>
            <a:r>
              <a:rPr lang="en-US" dirty="0"/>
              <a:t>Using diagonals only</a:t>
            </a:r>
          </a:p>
          <a:p>
            <a:endParaRPr lang="en-US" dirty="0"/>
          </a:p>
          <a:p>
            <a:r>
              <a:rPr lang="en-US" dirty="0"/>
              <a:t>Spatial-contrast exponential history</a:t>
            </a:r>
          </a:p>
          <a:p>
            <a:pPr lvl="1"/>
            <a:r>
              <a:rPr lang="en-US" dirty="0"/>
              <a:t>Blend with history more strongly on high contrast areas</a:t>
            </a:r>
          </a:p>
          <a:p>
            <a:pPr lvl="1"/>
            <a:r>
              <a:rPr lang="en-US" dirty="0"/>
              <a:t>Helps to keep texture details in motion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417948" y="3435519"/>
            <a:ext cx="2998412" cy="2732681"/>
            <a:chOff x="7446398" y="1350509"/>
            <a:chExt cx="3907402" cy="356111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6398" y="1825625"/>
              <a:ext cx="3907402" cy="3085998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H="1" flipV="1">
              <a:off x="8980645" y="1696644"/>
              <a:ext cx="1430" cy="72639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753000" y="1350509"/>
              <a:ext cx="2455291" cy="3609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Not used for clamping</a:t>
              </a:r>
              <a:endParaRPr lang="es-ES"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709" y="472876"/>
            <a:ext cx="3290889" cy="2073330"/>
          </a:xfrm>
          <a:prstGeom prst="rect">
            <a:avLst/>
          </a:prstGeom>
          <a:ln w="152400">
            <a:solidFill>
              <a:srgbClr val="1F1F1F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59879" y="2758484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Spatial-Contrast Exponential History</a:t>
            </a:r>
            <a:endParaRPr lang="es-E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301813" y="6037171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Simplified neighborhood clamping</a:t>
            </a:r>
            <a:endParaRPr lang="es-E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8127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 Engine 4 AA [Karis2014]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8x subpixel jittering</a:t>
            </a:r>
          </a:p>
          <a:p>
            <a:pPr lvl="1"/>
            <a:r>
              <a:rPr lang="en-US" dirty="0"/>
              <a:t>Halton(2,3)</a:t>
            </a:r>
          </a:p>
          <a:p>
            <a:r>
              <a:rPr lang="en-US" dirty="0"/>
              <a:t>Exponential history</a:t>
            </a:r>
          </a:p>
          <a:p>
            <a:r>
              <a:rPr lang="en-US" dirty="0"/>
              <a:t>Advanced neighborhood clamping</a:t>
            </a:r>
          </a:p>
          <a:p>
            <a:pPr lvl="1"/>
            <a:r>
              <a:rPr lang="en-US" dirty="0"/>
              <a:t>Shaped neighborhood YCoCg clipping</a:t>
            </a:r>
          </a:p>
          <a:p>
            <a:pPr lvl="1"/>
            <a:r>
              <a:rPr lang="en-US" dirty="0"/>
              <a:t>Tighter clamp (reduced ghosting) </a:t>
            </a:r>
          </a:p>
          <a:p>
            <a:r>
              <a:rPr lang="en-US" dirty="0"/>
              <a:t>Nearest velocity</a:t>
            </a:r>
          </a:p>
          <a:p>
            <a:r>
              <a:rPr lang="en-US" dirty="0"/>
              <a:t>Distance to clamp</a:t>
            </a:r>
          </a:p>
          <a:p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41846"/>
            <a:ext cx="5441109" cy="306177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550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341846"/>
            <a:ext cx="5441842" cy="3061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HRAA [Drobot2014]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For temporal, hybrid approach between SMAA T2x and Unreal Engine 4 AA</a:t>
            </a:r>
          </a:p>
          <a:p>
            <a:r>
              <a:rPr lang="en-US" dirty="0"/>
              <a:t>CRAA or SMAA Morphological for edges</a:t>
            </a:r>
          </a:p>
          <a:p>
            <a:r>
              <a:rPr lang="en-US" dirty="0"/>
              <a:t>2x subpixel jittering</a:t>
            </a:r>
          </a:p>
          <a:p>
            <a:pPr lvl="1"/>
            <a:r>
              <a:rPr lang="en-US" dirty="0"/>
              <a:t>Using flipquads for 4x effective rate</a:t>
            </a:r>
          </a:p>
          <a:p>
            <a:r>
              <a:rPr lang="en-US" dirty="0"/>
              <a:t>Disocclusions:</a:t>
            </a:r>
          </a:p>
          <a:p>
            <a:pPr lvl="1"/>
            <a:r>
              <a:rPr lang="en-US" dirty="0"/>
              <a:t>Velocity weighting</a:t>
            </a:r>
          </a:p>
          <a:p>
            <a:pPr lvl="1"/>
            <a:r>
              <a:rPr lang="en-US" dirty="0"/>
              <a:t>Introduces color flow (weighting)</a:t>
            </a:r>
          </a:p>
          <a:p>
            <a:r>
              <a:rPr lang="en-US" dirty="0"/>
              <a:t>Exponential history </a:t>
            </a:r>
            <a:r>
              <a:rPr lang="en-US" b="1" dirty="0"/>
              <a:t>after</a:t>
            </a:r>
            <a:r>
              <a:rPr lang="en-US" dirty="0"/>
              <a:t> the temporal 2x resolve</a:t>
            </a:r>
          </a:p>
          <a:p>
            <a:r>
              <a:rPr lang="en-US" dirty="0"/>
              <a:t>Advanced neighborhood clamping</a:t>
            </a:r>
          </a:p>
          <a:p>
            <a:pPr lvl="1"/>
            <a:r>
              <a:rPr lang="en-US" dirty="0"/>
              <a:t>Soft clamp, only accepts colors near min and max</a:t>
            </a:r>
          </a:p>
          <a:p>
            <a:r>
              <a:rPr lang="en-US" dirty="0"/>
              <a:t>Higher order resampling for sharper results</a:t>
            </a:r>
          </a:p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1318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HRAA [Drobot2014]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3940097" y="277191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Resolve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1444203" y="356876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N-1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798189" y="277191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8" name="Straight Arrow Connector 7"/>
          <p:cNvCxnSpPr>
            <a:stCxn id="5" idx="3"/>
            <a:endCxn id="24" idx="1"/>
          </p:cNvCxnSpPr>
          <p:nvPr/>
        </p:nvCxnSpPr>
        <p:spPr>
          <a:xfrm flipV="1">
            <a:off x="5834398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44203" y="276556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</a:t>
            </a:r>
            <a:endParaRPr lang="es-ES" dirty="0"/>
          </a:p>
        </p:txBody>
      </p:sp>
      <p:cxnSp>
        <p:nvCxnSpPr>
          <p:cNvPr id="10" name="Straight Arrow Connector 9"/>
          <p:cNvCxnSpPr>
            <a:stCxn id="9" idx="3"/>
            <a:endCxn id="5" idx="1"/>
          </p:cNvCxnSpPr>
          <p:nvPr/>
        </p:nvCxnSpPr>
        <p:spPr>
          <a:xfrm>
            <a:off x="3338505" y="3121161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3"/>
            <a:endCxn id="5" idx="1"/>
          </p:cNvCxnSpPr>
          <p:nvPr/>
        </p:nvCxnSpPr>
        <p:spPr>
          <a:xfrm flipV="1">
            <a:off x="3338505" y="3127511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4203" y="4320540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N-2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1444203" y="5072312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History Buffer</a:t>
            </a:r>
            <a:endParaRPr lang="es-ES" dirty="0"/>
          </a:p>
        </p:txBody>
      </p:sp>
      <p:cxnSp>
        <p:nvCxnSpPr>
          <p:cNvPr id="15" name="Elbow Connector 14"/>
          <p:cNvCxnSpPr>
            <a:stCxn id="12" idx="3"/>
            <a:endCxn id="5" idx="1"/>
          </p:cNvCxnSpPr>
          <p:nvPr/>
        </p:nvCxnSpPr>
        <p:spPr>
          <a:xfrm flipV="1">
            <a:off x="3338505" y="3127511"/>
            <a:ext cx="601592" cy="1548629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69143" y="276556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Filter</a:t>
            </a:r>
            <a:endParaRPr lang="es-ES" dirty="0"/>
          </a:p>
        </p:txBody>
      </p:sp>
      <p:cxnSp>
        <p:nvCxnSpPr>
          <p:cNvPr id="36" name="Straight Arrow Connector 35"/>
          <p:cNvCxnSpPr>
            <a:stCxn id="24" idx="3"/>
            <a:endCxn id="7" idx="1"/>
          </p:cNvCxnSpPr>
          <p:nvPr/>
        </p:nvCxnSpPr>
        <p:spPr>
          <a:xfrm>
            <a:off x="8263444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4" idx="3"/>
            <a:endCxn id="24" idx="2"/>
          </p:cNvCxnSpPr>
          <p:nvPr/>
        </p:nvCxnSpPr>
        <p:spPr>
          <a:xfrm flipV="1">
            <a:off x="3338505" y="3476761"/>
            <a:ext cx="3977789" cy="195115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  <a:endCxn id="14" idx="2"/>
          </p:cNvCxnSpPr>
          <p:nvPr/>
        </p:nvCxnSpPr>
        <p:spPr>
          <a:xfrm rot="5400000">
            <a:off x="4918147" y="956318"/>
            <a:ext cx="2300401" cy="7353986"/>
          </a:xfrm>
          <a:prstGeom prst="bentConnector3">
            <a:avLst>
              <a:gd name="adj1" fmla="val 109937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788468" y="3556135"/>
            <a:ext cx="21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Similar to </a:t>
            </a:r>
            <a:r>
              <a:rPr lang="en-US" sz="1400" b="1" dirty="0">
                <a:solidFill>
                  <a:schemeClr val="accent2"/>
                </a:solidFill>
              </a:rPr>
              <a:t>SMAA T2x</a:t>
            </a:r>
            <a:r>
              <a:rPr lang="en-US" sz="1400" dirty="0">
                <a:solidFill>
                  <a:schemeClr val="accent2"/>
                </a:solidFill>
              </a:rPr>
              <a:t> +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Color Weighting</a:t>
            </a:r>
            <a:endParaRPr lang="es-ES" sz="1400" b="1" dirty="0">
              <a:solidFill>
                <a:schemeClr val="accent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17513" y="2179534"/>
            <a:ext cx="219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Similar to </a:t>
            </a:r>
            <a:r>
              <a:rPr lang="en-US" sz="1400" b="1" dirty="0">
                <a:solidFill>
                  <a:schemeClr val="accent2"/>
                </a:solidFill>
              </a:rPr>
              <a:t>SMAA 1TX</a:t>
            </a:r>
            <a:r>
              <a:rPr lang="en-US" sz="1400" dirty="0">
                <a:solidFill>
                  <a:schemeClr val="accent2"/>
                </a:solidFill>
              </a:rPr>
              <a:t> or </a:t>
            </a:r>
            <a:r>
              <a:rPr lang="en-US" sz="1400" b="1" dirty="0">
                <a:solidFill>
                  <a:schemeClr val="accent2"/>
                </a:solidFill>
              </a:rPr>
              <a:t>UE4 AA</a:t>
            </a:r>
            <a:endParaRPr lang="es-ES" sz="1400" b="1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728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Morphological</a:t>
            </a:r>
            <a:endParaRPr lang="es-E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512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Temporal Filter is Decoupled from AA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an exponential history is a process that can be decoupled from supersampling with subpixel jitters</a:t>
            </a:r>
          </a:p>
          <a:p>
            <a:pPr lvl="1"/>
            <a:r>
              <a:rPr lang="en-US" b="1" dirty="0"/>
              <a:t>Will be called temporal filter from now on</a:t>
            </a:r>
          </a:p>
          <a:p>
            <a:r>
              <a:rPr lang="en-US" dirty="0"/>
              <a:t>It has the effect to temporally filter (or blur) an image</a:t>
            </a:r>
          </a:p>
          <a:p>
            <a:r>
              <a:rPr lang="en-US" dirty="0"/>
              <a:t>We can think that as a side effect it can blur or average temporal subpixel jittering</a:t>
            </a:r>
          </a:p>
          <a:p>
            <a:r>
              <a:rPr lang="en-US" dirty="0"/>
              <a:t>Even when not jittering, objects in motion naturally fall in different subsample positions each frame</a:t>
            </a:r>
          </a:p>
          <a:p>
            <a:pPr lvl="1"/>
            <a:r>
              <a:rPr lang="en-US" dirty="0"/>
              <a:t>Objects in motion will have AA even if no jitter is used</a:t>
            </a:r>
          </a:p>
          <a:p>
            <a:endParaRPr lang="en-US" dirty="0"/>
          </a:p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5027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T2x</a:t>
            </a:r>
            <a:endParaRPr lang="es-E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922974" y="1443950"/>
            <a:ext cx="27813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Filmic SMAA T2x</a:t>
            </a:r>
            <a:endParaRPr lang="es-ES" dirty="0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4922973" y="2429786"/>
            <a:ext cx="6776657" cy="182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Subsamples:</a:t>
            </a:r>
            <a:r>
              <a:rPr lang="en-US" sz="2000" dirty="0"/>
              <a:t> 2x (Optional Contrast-Aware Quincunx for ~4x)</a:t>
            </a:r>
          </a:p>
          <a:p>
            <a:r>
              <a:rPr lang="en-US" sz="2000" b="1" dirty="0"/>
              <a:t>Edges:</a:t>
            </a:r>
            <a:r>
              <a:rPr lang="en-US" sz="2000" dirty="0"/>
              <a:t> Morphological</a:t>
            </a:r>
          </a:p>
          <a:p>
            <a:r>
              <a:rPr lang="en-US" sz="2000" b="1" dirty="0"/>
              <a:t>Temporal filter: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Yes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4922974" y="4332294"/>
            <a:ext cx="38363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Reduced ghosting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Tight performance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Sharp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Stable in static images</a:t>
            </a:r>
            <a:endParaRPr lang="es-ES" sz="2000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279888" y="1443950"/>
            <a:ext cx="27813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SMAA T2x</a:t>
            </a:r>
            <a:endParaRPr lang="es-ES" dirty="0"/>
          </a:p>
        </p:txBody>
      </p:sp>
      <p:sp>
        <p:nvSpPr>
          <p:cNvPr id="18" name="Content Placeholder 6"/>
          <p:cNvSpPr txBox="1">
            <a:spLocks/>
          </p:cNvSpPr>
          <p:nvPr/>
        </p:nvSpPr>
        <p:spPr>
          <a:xfrm>
            <a:off x="1279888" y="2429786"/>
            <a:ext cx="2781300" cy="182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Subsamples:</a:t>
            </a:r>
            <a:r>
              <a:rPr lang="en-US" sz="2000" dirty="0"/>
              <a:t> 2x</a:t>
            </a:r>
          </a:p>
          <a:p>
            <a:r>
              <a:rPr lang="en-US" sz="2000" b="1" dirty="0"/>
              <a:t>Edges:</a:t>
            </a:r>
            <a:r>
              <a:rPr lang="en-US" sz="2000" dirty="0"/>
              <a:t> Morphological</a:t>
            </a:r>
          </a:p>
          <a:p>
            <a:r>
              <a:rPr lang="en-US" sz="2000" b="1" dirty="0"/>
              <a:t>Temporal filter:</a:t>
            </a:r>
            <a:r>
              <a:rPr lang="en-US" sz="2000" dirty="0"/>
              <a:t> No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1279888" y="4332294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Ghosting on objects without velocities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Stable in static images</a:t>
            </a:r>
            <a:endParaRPr lang="es-E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859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Improvements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Separate temporal supersampling and temporal filtering</a:t>
            </a:r>
          </a:p>
          <a:p>
            <a:r>
              <a:rPr lang="en-US" dirty="0"/>
              <a:t>Temporal filtering sharpness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Temporal spatial contrast Tracking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FPS-aware temporal filtering</a:t>
            </a:r>
          </a:p>
          <a:p>
            <a:r>
              <a:rPr lang="en-US" dirty="0"/>
              <a:t>Extending neighborhood clamping with depth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Improved temporal supersampling resampling</a:t>
            </a:r>
          </a:p>
          <a:p>
            <a:r>
              <a:rPr lang="en-US" dirty="0"/>
              <a:t>Improved temporal Quincunx</a:t>
            </a:r>
          </a:p>
          <a:p>
            <a:r>
              <a:rPr lang="en-US" dirty="0"/>
              <a:t>Supersampling derivatives</a:t>
            </a:r>
          </a:p>
          <a:p>
            <a:r>
              <a:rPr lang="en-US" dirty="0"/>
              <a:t>Improved color weighting</a:t>
            </a:r>
          </a:p>
          <a:p>
            <a:r>
              <a:rPr lang="en-US" dirty="0"/>
              <a:t>Low-profile velocity buffers</a:t>
            </a:r>
          </a:p>
          <a:p>
            <a:r>
              <a:rPr lang="en-US" dirty="0"/>
              <a:t>Faster closest velocity</a:t>
            </a:r>
          </a:p>
          <a:p>
            <a:r>
              <a:rPr lang="en-US" dirty="0"/>
              <a:t>Temporal upsampling</a:t>
            </a:r>
          </a:p>
          <a:p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000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Temporal Supersampling and Temporal Filtering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3940097" y="277191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Resolve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1444203" y="356876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N-1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798189" y="277191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8" name="Straight Arrow Connector 7"/>
          <p:cNvCxnSpPr>
            <a:stCxn id="5" idx="3"/>
            <a:endCxn id="24" idx="1"/>
          </p:cNvCxnSpPr>
          <p:nvPr/>
        </p:nvCxnSpPr>
        <p:spPr>
          <a:xfrm flipV="1">
            <a:off x="5834398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44203" y="276556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</a:t>
            </a:r>
            <a:endParaRPr lang="es-ES" dirty="0"/>
          </a:p>
        </p:txBody>
      </p:sp>
      <p:cxnSp>
        <p:nvCxnSpPr>
          <p:cNvPr id="10" name="Straight Arrow Connector 9"/>
          <p:cNvCxnSpPr>
            <a:stCxn id="9" idx="3"/>
            <a:endCxn id="5" idx="1"/>
          </p:cNvCxnSpPr>
          <p:nvPr/>
        </p:nvCxnSpPr>
        <p:spPr>
          <a:xfrm>
            <a:off x="3338505" y="3121161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3"/>
            <a:endCxn id="5" idx="1"/>
          </p:cNvCxnSpPr>
          <p:nvPr/>
        </p:nvCxnSpPr>
        <p:spPr>
          <a:xfrm flipV="1">
            <a:off x="3338505" y="3127511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4203" y="4320540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N-2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1444203" y="5072312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History Buffer</a:t>
            </a:r>
            <a:endParaRPr lang="es-ES" dirty="0"/>
          </a:p>
        </p:txBody>
      </p:sp>
      <p:cxnSp>
        <p:nvCxnSpPr>
          <p:cNvPr id="15" name="Elbow Connector 14"/>
          <p:cNvCxnSpPr>
            <a:stCxn id="12" idx="3"/>
            <a:endCxn id="5" idx="1"/>
          </p:cNvCxnSpPr>
          <p:nvPr/>
        </p:nvCxnSpPr>
        <p:spPr>
          <a:xfrm flipV="1">
            <a:off x="3338505" y="3127511"/>
            <a:ext cx="601592" cy="1548629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69143" y="276556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Filter</a:t>
            </a:r>
            <a:endParaRPr lang="es-ES" dirty="0"/>
          </a:p>
        </p:txBody>
      </p:sp>
      <p:cxnSp>
        <p:nvCxnSpPr>
          <p:cNvPr id="36" name="Straight Arrow Connector 35"/>
          <p:cNvCxnSpPr>
            <a:stCxn id="24" idx="3"/>
            <a:endCxn id="7" idx="1"/>
          </p:cNvCxnSpPr>
          <p:nvPr/>
        </p:nvCxnSpPr>
        <p:spPr>
          <a:xfrm>
            <a:off x="8263444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4" idx="3"/>
            <a:endCxn id="24" idx="2"/>
          </p:cNvCxnSpPr>
          <p:nvPr/>
        </p:nvCxnSpPr>
        <p:spPr>
          <a:xfrm flipV="1">
            <a:off x="3338505" y="3476761"/>
            <a:ext cx="3977789" cy="195115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  <a:endCxn id="14" idx="2"/>
          </p:cNvCxnSpPr>
          <p:nvPr/>
        </p:nvCxnSpPr>
        <p:spPr>
          <a:xfrm rot="5400000">
            <a:off x="4918147" y="956318"/>
            <a:ext cx="2300401" cy="7353986"/>
          </a:xfrm>
          <a:prstGeom prst="bentConnector3">
            <a:avLst>
              <a:gd name="adj1" fmla="val 109937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887247" y="2158982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Single Pass</a:t>
            </a:r>
            <a:endParaRPr lang="es-ES" sz="1400" b="1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7247" y="1886049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[Drobot2014]</a:t>
            </a:r>
            <a:endParaRPr lang="es-ES" sz="1400" b="1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4922" y="2526987"/>
            <a:ext cx="4676172" cy="121163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665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Temporal Supersampling and Temporal Filtering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3940097" y="277191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Resolve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1444203" y="3568768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N-1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8798189" y="277191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Antialiased Image</a:t>
            </a:r>
            <a:endParaRPr lang="es-ES" dirty="0"/>
          </a:p>
        </p:txBody>
      </p:sp>
      <p:cxnSp>
        <p:nvCxnSpPr>
          <p:cNvPr id="8" name="Straight Arrow Connector 7"/>
          <p:cNvCxnSpPr>
            <a:stCxn id="5" idx="3"/>
            <a:endCxn id="24" idx="1"/>
          </p:cNvCxnSpPr>
          <p:nvPr/>
        </p:nvCxnSpPr>
        <p:spPr>
          <a:xfrm flipV="1">
            <a:off x="5834398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44203" y="2765561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</a:t>
            </a:r>
            <a:endParaRPr lang="es-ES" dirty="0"/>
          </a:p>
        </p:txBody>
      </p:sp>
      <p:cxnSp>
        <p:nvCxnSpPr>
          <p:cNvPr id="10" name="Straight Arrow Connector 9"/>
          <p:cNvCxnSpPr>
            <a:stCxn id="9" idx="3"/>
            <a:endCxn id="5" idx="1"/>
          </p:cNvCxnSpPr>
          <p:nvPr/>
        </p:nvCxnSpPr>
        <p:spPr>
          <a:xfrm>
            <a:off x="3338505" y="3121161"/>
            <a:ext cx="601592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3"/>
            <a:endCxn id="5" idx="1"/>
          </p:cNvCxnSpPr>
          <p:nvPr/>
        </p:nvCxnSpPr>
        <p:spPr>
          <a:xfrm flipV="1">
            <a:off x="3338505" y="3127511"/>
            <a:ext cx="601592" cy="796857"/>
          </a:xfrm>
          <a:prstGeom prst="bentConnector3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4203" y="4320540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N-2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1444203" y="5072312"/>
            <a:ext cx="1894302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History Buffer</a:t>
            </a:r>
            <a:endParaRPr lang="es-ES" dirty="0"/>
          </a:p>
        </p:txBody>
      </p:sp>
      <p:cxnSp>
        <p:nvCxnSpPr>
          <p:cNvPr id="15" name="Elbow Connector 14"/>
          <p:cNvCxnSpPr>
            <a:stCxn id="12" idx="3"/>
            <a:endCxn id="5" idx="1"/>
          </p:cNvCxnSpPr>
          <p:nvPr/>
        </p:nvCxnSpPr>
        <p:spPr>
          <a:xfrm flipV="1">
            <a:off x="3338505" y="3127511"/>
            <a:ext cx="601592" cy="1548629"/>
          </a:xfrm>
          <a:prstGeom prst="bent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69143" y="2765561"/>
            <a:ext cx="1894301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Temporal Filter</a:t>
            </a:r>
            <a:endParaRPr lang="es-ES" dirty="0"/>
          </a:p>
        </p:txBody>
      </p:sp>
      <p:cxnSp>
        <p:nvCxnSpPr>
          <p:cNvPr id="36" name="Straight Arrow Connector 35"/>
          <p:cNvCxnSpPr>
            <a:stCxn id="24" idx="3"/>
            <a:endCxn id="7" idx="1"/>
          </p:cNvCxnSpPr>
          <p:nvPr/>
        </p:nvCxnSpPr>
        <p:spPr>
          <a:xfrm>
            <a:off x="8263444" y="3121161"/>
            <a:ext cx="534745" cy="63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4" idx="3"/>
            <a:endCxn id="24" idx="2"/>
          </p:cNvCxnSpPr>
          <p:nvPr/>
        </p:nvCxnSpPr>
        <p:spPr>
          <a:xfrm flipV="1">
            <a:off x="3338505" y="3476761"/>
            <a:ext cx="3977789" cy="195115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" idx="2"/>
            <a:endCxn id="14" idx="2"/>
          </p:cNvCxnSpPr>
          <p:nvPr/>
        </p:nvCxnSpPr>
        <p:spPr>
          <a:xfrm rot="5400000">
            <a:off x="4918147" y="956318"/>
            <a:ext cx="2300401" cy="7353986"/>
          </a:xfrm>
          <a:prstGeom prst="bentConnector3">
            <a:avLst>
              <a:gd name="adj1" fmla="val 109937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87247" y="2158982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Two Passes</a:t>
            </a:r>
            <a:endParaRPr lang="es-ES" sz="1400" b="1" dirty="0">
              <a:solidFill>
                <a:schemeClr val="accent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87247" y="1886049"/>
            <a:ext cx="2197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Filmic SMAA T2x</a:t>
            </a:r>
            <a:endParaRPr lang="es-ES" sz="1400" b="1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84922" y="2526987"/>
            <a:ext cx="2180369" cy="121163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171493" y="2526987"/>
            <a:ext cx="2274007" cy="121163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7946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6" y="2276321"/>
            <a:ext cx="2997938" cy="29979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60" y="2275674"/>
            <a:ext cx="2999232" cy="29992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618" y="2275674"/>
            <a:ext cx="2997937" cy="2997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060" y="2275674"/>
            <a:ext cx="2999232" cy="2999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Antialiasing Toolset: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Neighborhood Clamp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6526299" y="5028683"/>
            <a:ext cx="224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Clamp and Resolve (Frame#1)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25405" y="5028683"/>
            <a:ext cx="224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Clamp and Resolve (Frame#2)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8050" y="5028682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Previous Frame (Frame#2)</a:t>
            </a:r>
            <a:endParaRPr lang="es-ES" sz="1400" dirty="0">
              <a:solidFill>
                <a:schemeClr val="accent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26299" y="2173352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TextBox 25"/>
          <p:cNvSpPr txBox="1"/>
          <p:nvPr/>
        </p:nvSpPr>
        <p:spPr>
          <a:xfrm>
            <a:off x="6770139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31108" y="2173352"/>
            <a:ext cx="243840" cy="243840"/>
          </a:xfrm>
          <a:prstGeom prst="rect">
            <a:avLst/>
          </a:prstGeom>
          <a:solidFill>
            <a:srgbClr val="1A1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TextBox 27"/>
          <p:cNvSpPr txBox="1"/>
          <p:nvPr/>
        </p:nvSpPr>
        <p:spPr>
          <a:xfrm>
            <a:off x="8082568" y="2141383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227297" y="2170497"/>
            <a:ext cx="243840" cy="24384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TextBox 29"/>
          <p:cNvSpPr txBox="1"/>
          <p:nvPr/>
        </p:nvSpPr>
        <p:spPr>
          <a:xfrm>
            <a:off x="9471137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 Color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532106" y="2170497"/>
            <a:ext cx="243840" cy="24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TextBox 31"/>
          <p:cNvSpPr txBox="1"/>
          <p:nvPr/>
        </p:nvSpPr>
        <p:spPr>
          <a:xfrm>
            <a:off x="10783566" y="2138528"/>
            <a:ext cx="11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Color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971" y="5028683"/>
            <a:ext cx="3114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Current Frame (Frame#1)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3853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AA_Fix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1" y="104686"/>
            <a:ext cx="2066925" cy="20669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91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Sharpness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Temporal Contrast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21204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SMAA 1TX [Sousa2013] lowers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in low spatial contrast  areas</a:t>
                </a:r>
              </a:p>
              <a:p>
                <a:r>
                  <a:rPr lang="en-US" sz="2000" dirty="0"/>
                  <a:t>Inspired by this, we instead lower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in low temporal contrast areas</a:t>
                </a:r>
              </a:p>
              <a:p>
                <a:r>
                  <a:rPr lang="en-US" sz="2000" dirty="0"/>
                  <a:t>No filtering is performed on </a:t>
                </a:r>
                <a:r>
                  <a:rPr lang="en-US" sz="2000" i="1" dirty="0"/>
                  <a:t>temporal edges</a:t>
                </a:r>
                <a:r>
                  <a:rPr lang="en-US" sz="2000" dirty="0"/>
                  <a:t> below a threshold</a:t>
                </a:r>
              </a:p>
              <a:p>
                <a:pPr lvl="1"/>
                <a:r>
                  <a:rPr lang="en-US" sz="1600" dirty="0"/>
                  <a:t>Won’t cause subpixel jitter/flicker because input already stabilized before temporal filtering</a:t>
                </a:r>
              </a:p>
              <a:p>
                <a:pPr lvl="1"/>
                <a:r>
                  <a:rPr lang="en-US" sz="1600" i="1" dirty="0"/>
                  <a:t>Resets</a:t>
                </a:r>
                <a:r>
                  <a:rPr lang="en-US" sz="1600" dirty="0"/>
                  <a:t> the accumulation buffer when current color is similar (prevents numerical diffusion)</a:t>
                </a:r>
              </a:p>
              <a:p>
                <a:pPr lvl="1"/>
                <a:r>
                  <a:rPr lang="en-US" sz="1600" dirty="0"/>
                  <a:t>Similar in spirit to [Drobot2014] acceptance metric</a:t>
                </a:r>
              </a:p>
              <a:p>
                <a:r>
                  <a:rPr lang="en-US" sz="2000" i="1" dirty="0"/>
                  <a:t>Temporal edges </a:t>
                </a:r>
                <a:r>
                  <a:rPr lang="en-US" sz="2000" dirty="0"/>
                  <a:t>added to a deferred queue</a:t>
                </a:r>
              </a:p>
              <a:p>
                <a:pPr lvl="1"/>
                <a:r>
                  <a:rPr lang="en-US" sz="1600" dirty="0"/>
                  <a:t>Similar to morphological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212042"/>
              </a:xfrm>
              <a:blipFill rotWithShape="0">
                <a:blip r:embed="rId3"/>
                <a:stretch>
                  <a:fillRect l="-588" t="-1898" r="-235" b="-18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15608" y="1791189"/>
                <a:ext cx="2694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608" y="1791189"/>
                <a:ext cx="269477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205725" y="5012832"/>
            <a:ext cx="3114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[Sousa2013] Spatial-Contrast Exponential History</a:t>
            </a:r>
            <a:endParaRPr lang="es-E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53" y="2750084"/>
            <a:ext cx="3290889" cy="2073330"/>
          </a:xfrm>
          <a:prstGeom prst="rect">
            <a:avLst/>
          </a:prstGeom>
          <a:ln w="152400">
            <a:solidFill>
              <a:srgbClr val="1F1F1F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769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Sharpness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Bicubic Resampling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Bicubic filtering reduces numerical diffusion error on the exponential history</a:t>
            </a:r>
          </a:p>
          <a:p>
            <a:pPr lvl="1"/>
            <a:r>
              <a:rPr lang="en-US" dirty="0"/>
              <a:t>Catmull-Rom yields the best results</a:t>
            </a:r>
          </a:p>
          <a:p>
            <a:pPr lvl="1"/>
            <a:r>
              <a:rPr lang="en-US" dirty="0"/>
              <a:t>Optimized version uses 9 samples</a:t>
            </a:r>
          </a:p>
          <a:p>
            <a:pPr lvl="1"/>
            <a:r>
              <a:rPr lang="en-US" dirty="0"/>
              <a:t>Thanks to Bart Wronski for sharing the idea</a:t>
            </a:r>
          </a:p>
          <a:p>
            <a:r>
              <a:rPr lang="en-US" dirty="0"/>
              <a:t>We only apply Catmull-Rom on temporal edges</a:t>
            </a:r>
          </a:p>
          <a:p>
            <a:pPr lvl="1"/>
            <a:r>
              <a:rPr lang="en-US" dirty="0"/>
              <a:t>When consuming the deferred queue</a:t>
            </a:r>
          </a:p>
          <a:p>
            <a:pPr lvl="1"/>
            <a:r>
              <a:rPr lang="en-US" dirty="0"/>
              <a:t>Still expensive</a:t>
            </a:r>
          </a:p>
          <a:p>
            <a:r>
              <a:rPr lang="en-US" dirty="0"/>
              <a:t>Higher order resampling is an alternative option [Drobot2014]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30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Sharpness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Bicubic Resampling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Optimized Catmull-Rom uses 9 bilinear samples to process the 4x4 area</a:t>
            </a:r>
          </a:p>
          <a:p>
            <a:pPr lvl="1"/>
            <a:r>
              <a:rPr lang="es-ES" sz="1800" dirty="0">
                <a:hlinkClick r:id="rId3"/>
              </a:rPr>
              <a:t>http://vec3.ca/bicubic-filtering-in-fewer-taps/</a:t>
            </a:r>
            <a:endParaRPr lang="es-ES" sz="1800" dirty="0"/>
          </a:p>
          <a:p>
            <a:pPr lvl="1"/>
            <a:r>
              <a:rPr lang="es-ES" sz="1800" dirty="0">
                <a:hlinkClick r:id="rId4"/>
              </a:rPr>
              <a:t>http://http.developer.nvidia.com/GPUGems2/gpugems2_chapter20.html</a:t>
            </a:r>
            <a:endParaRPr lang="es-ES" sz="1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6" name="Oval 5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(0,0)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(-1,-1)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(2,2)</a:t>
              </a:r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7817693" y="314847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10103691" y="54503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10103693" y="31397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817693" y="543426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5-Point Star 43"/>
          <p:cNvSpPr/>
          <p:nvPr/>
        </p:nvSpPr>
        <p:spPr>
          <a:xfrm>
            <a:off x="9282008" y="4481715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5-Point Star 44"/>
          <p:cNvSpPr/>
          <p:nvPr/>
        </p:nvSpPr>
        <p:spPr>
          <a:xfrm>
            <a:off x="9282008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/>
          <p:cNvSpPr/>
          <p:nvPr/>
        </p:nvSpPr>
        <p:spPr>
          <a:xfrm>
            <a:off x="9282008" y="2720269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5-Point Star 46"/>
          <p:cNvSpPr/>
          <p:nvPr/>
        </p:nvSpPr>
        <p:spPr>
          <a:xfrm>
            <a:off x="10085205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5-Point Star 47"/>
          <p:cNvSpPr/>
          <p:nvPr/>
        </p:nvSpPr>
        <p:spPr>
          <a:xfrm>
            <a:off x="8379177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389114" y="1760838"/>
            <a:ext cx="0" cy="880619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3079" y="13724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Bilinear access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03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Antialiasing Basics</a:t>
            </a:r>
            <a:endParaRPr lang="es-E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8501" y="1825625"/>
            <a:ext cx="501499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9319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Sharpness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Bicubic Resampling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Ignoring the 4 corners yields very similar results</a:t>
            </a:r>
          </a:p>
          <a:p>
            <a:r>
              <a:rPr lang="en-US" dirty="0"/>
              <a:t>Reduces from 9 to 5 taps</a:t>
            </a:r>
          </a:p>
          <a:p>
            <a:pPr marL="0" indent="0">
              <a:buNone/>
            </a:pPr>
            <a:endParaRPr lang="es-ES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142" name="Oval 141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(0,0)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(-1,-1)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(2,2)</a:t>
              </a:r>
            </a:p>
          </p:txBody>
        </p:sp>
        <p:sp>
          <p:nvSpPr>
            <p:cNvPr id="163" name="5-Point Star 162"/>
            <p:cNvSpPr/>
            <p:nvPr/>
          </p:nvSpPr>
          <p:spPr>
            <a:xfrm>
              <a:off x="8950538" y="5173395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5-Point Star 163"/>
            <p:cNvSpPr/>
            <p:nvPr/>
          </p:nvSpPr>
          <p:spPr>
            <a:xfrm>
              <a:off x="8950538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5-Point Star 164"/>
            <p:cNvSpPr/>
            <p:nvPr/>
          </p:nvSpPr>
          <p:spPr>
            <a:xfrm>
              <a:off x="8950538" y="3411949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5-Point Star 166"/>
            <p:cNvSpPr/>
            <p:nvPr/>
          </p:nvSpPr>
          <p:spPr>
            <a:xfrm>
              <a:off x="9753735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5-Point Star 167"/>
            <p:cNvSpPr/>
            <p:nvPr/>
          </p:nvSpPr>
          <p:spPr>
            <a:xfrm>
              <a:off x="8047707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4000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id:image003.png@01D11DAE.38CC40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94" y="2119949"/>
            <a:ext cx="9186412" cy="38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Sharpness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Bicubic Resampling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1158240" y="1985012"/>
            <a:ext cx="9761220" cy="115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angle 39"/>
          <p:cNvSpPr/>
          <p:nvPr/>
        </p:nvSpPr>
        <p:spPr>
          <a:xfrm rot="16200000">
            <a:off x="-710169" y="3792457"/>
            <a:ext cx="3508218" cy="115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65600"/>
          </a:xfrm>
        </p:spPr>
        <p:txBody>
          <a:bodyPr/>
          <a:lstStyle/>
          <a:p>
            <a:r>
              <a:rPr lang="en-US" dirty="0"/>
              <a:t>Small numerical error</a:t>
            </a:r>
          </a:p>
          <a:p>
            <a:r>
              <a:rPr lang="en-US" dirty="0"/>
              <a:t>Possible applications in other areas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1" name="Rectangle 40"/>
          <p:cNvSpPr/>
          <p:nvPr/>
        </p:nvSpPr>
        <p:spPr>
          <a:xfrm>
            <a:off x="2126205" y="5928757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9 Samples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17922" y="5928757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5 Samples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012506" y="5935583"/>
            <a:ext cx="655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283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418556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SMAAFilterHistory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SMAATexture2D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Code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658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rrin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327"/>
          </a:xfrm>
        </p:spPr>
      </p:pic>
    </p:spTree>
    <p:extLst>
      <p:ext uri="{BB962C8B-B14F-4D97-AF65-F5344CB8AC3E}">
        <p14:creationId xmlns:p14="http://schemas.microsoft.com/office/powerpoint/2010/main" val="37426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Spatial Contrast Tracking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We track temporal changes on spatial contrast</a:t>
                </a:r>
              </a:p>
              <a:p>
                <a:pPr lvl="1"/>
                <a:r>
                  <a:rPr lang="en-US" dirty="0"/>
                  <a:t>In addition to temporal contrast changes (or </a:t>
                </a:r>
                <a:r>
                  <a:rPr lang="en-US" i="1" dirty="0"/>
                  <a:t>temporal edges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Changes in spatial contrast means flickering is taking place</a:t>
                </a:r>
              </a:p>
              <a:p>
                <a:r>
                  <a:rPr lang="en-US" dirty="0"/>
                  <a:t>We can prevent flickering pixels from appearing</a:t>
                </a:r>
              </a:p>
              <a:p>
                <a:pPr lvl="1"/>
                <a:r>
                  <a:rPr lang="en-US" dirty="0"/>
                  <a:t>Increase convergence time if a pixel is flickering</a:t>
                </a:r>
              </a:p>
              <a:p>
                <a:endParaRPr lang="en-US" dirty="0"/>
              </a:p>
              <a:p>
                <a:r>
                  <a:rPr lang="en-US" dirty="0"/>
                  <a:t>Similar in spirit to [Karis2014] distance to clamp. Quick recap:</a:t>
                </a:r>
              </a:p>
              <a:p>
                <a:pPr lvl="1"/>
                <a:r>
                  <a:rPr lang="en-US" dirty="0"/>
                  <a:t>Lerp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towards 1 if history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is close to neighborhood min or max</a:t>
                </a:r>
              </a:p>
              <a:p>
                <a:pPr lvl="2"/>
                <a:r>
                  <a:rPr lang="en-US" dirty="0"/>
                  <a:t>If it was clamped in previous frame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Introduced to prevent subsample jittering flickering</a:t>
                </a:r>
              </a:p>
              <a:p>
                <a:pPr marL="1484313" lvl="1" indent="0">
                  <a:buNone/>
                  <a:tabLst>
                    <a:tab pos="403225" algn="l"/>
                    <a:tab pos="303212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824" t="-1901" b="-2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6203855" y="1982349"/>
            <a:ext cx="5387926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608B4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Calculate the spatial contrast weight using the neighborhood min/max: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spatialContrast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SMAAContrastWeight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SMAA_FILMIC_WEIGHTING_SPATIAL_MIN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SMAA_FILMIC_WEIGHTING_SPATIAL_MAX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GB" sz="900" noProof="1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minLuma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result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maxLuma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3856" y="3185044"/>
            <a:ext cx="5387924" cy="1962845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608B4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Detect temporal changes in spatial contrast (flickering pixels):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spatialContrastWeight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currentSpatialContrast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–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historySpatialContrast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608B4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Calculate the history color weight: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convergenceTime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SMAA_FILMIC_WEIGHTING_STRENGTH_LOW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SMAA_FILMIC_WEIGHTING_STRENGTH_HIGH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temporalContrastWeight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GB" sz="900" noProof="1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SMAA_FILMIC_WEIGHTING_STRENGTH_FLICKER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GB" sz="900" noProof="1">
                <a:solidFill>
                  <a:srgbClr val="608B4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High!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spatialContrastWeight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SMAAFilmicStrength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framesPerSecondRcp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convergenceTime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b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GB" sz="900" noProof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057790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emporal Spatial Contrast Trac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327"/>
          </a:xfrm>
        </p:spPr>
      </p:pic>
    </p:spTree>
    <p:extLst>
      <p:ext uri="{BB962C8B-B14F-4D97-AF65-F5344CB8AC3E}">
        <p14:creationId xmlns:p14="http://schemas.microsoft.com/office/powerpoint/2010/main" val="14520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Spatial Contrast Tracking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distance to clamp and temporal spatial contrast tracking are powerful tools to avoid flickering</a:t>
            </a:r>
          </a:p>
          <a:p>
            <a:r>
              <a:rPr lang="en-US" dirty="0"/>
              <a:t>In the case of our technique, distance to clamp generated artifacts on edge gradients</a:t>
            </a:r>
          </a:p>
          <a:p>
            <a:pPr lvl="1"/>
            <a:r>
              <a:rPr lang="en-US" dirty="0"/>
              <a:t>Possibly because our </a:t>
            </a:r>
            <a:r>
              <a:rPr lang="en-US" i="1" dirty="0"/>
              <a:t>fresh</a:t>
            </a:r>
            <a:r>
              <a:rPr lang="en-US" dirty="0"/>
              <a:t> image contains edges already antialiased by the morphological component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6596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Spatial Contrast Tracking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7040" y="1825625"/>
            <a:ext cx="7357919" cy="4156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7803" y="5996661"/>
            <a:ext cx="3408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Temporal Spatial Contrast Tracking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363096" y="5981700"/>
            <a:ext cx="18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Distance to clamp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0880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FPS-Aware Temporal Filtering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28353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Blending factor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depends on frames per second</a:t>
                </a:r>
              </a:p>
              <a:p>
                <a:pPr marL="8001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s-ES" dirty="0"/>
              </a:p>
              <a:p>
                <a:pPr marL="457200" lvl="1" indent="0">
                  <a:buNone/>
                </a:pPr>
                <a:endParaRPr lang="en-US" sz="1400" dirty="0"/>
              </a:p>
              <a:p>
                <a:r>
                  <a:rPr lang="en-US" sz="2400" dirty="0"/>
                  <a:t>We want to set the filter effect with respect to convergence time</a:t>
                </a:r>
              </a:p>
              <a:p>
                <a:pPr lvl="1"/>
                <a:r>
                  <a:rPr lang="en-US" sz="1800" dirty="0"/>
                  <a:t>Otherwise 30fps will be blurrier than 60fps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r>
                  <a:rPr lang="en-US" sz="2200" dirty="0"/>
                  <a:t>PC high-spec with unlocked fps will get better AA</a:t>
                </a:r>
              </a:p>
              <a:p>
                <a:endParaRPr lang="en-US" sz="1800" dirty="0"/>
              </a:p>
              <a:p>
                <a:r>
                  <a:rPr lang="es-ES" sz="2000" dirty="0">
                    <a:hlinkClick r:id="rId3"/>
                  </a:rPr>
                  <a:t>https://en.wikipedia.org/wiki/Exponential_smoothing#Time_Constant</a:t>
                </a:r>
                <a:endParaRPr lang="es-ES" sz="2000" dirty="0"/>
              </a:p>
              <a:p>
                <a:endParaRPr lang="es-E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2835360"/>
              </a:xfrm>
              <a:blipFill rotWithShape="0">
                <a:blip r:embed="rId4"/>
                <a:stretch>
                  <a:fillRect l="-522" t="-30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366135" y="5041672"/>
            <a:ext cx="5459730" cy="958596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1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Alpha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framesPerSecondRcp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400" noProof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convergenceTime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1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exp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(-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framesPerSecondRcp</a:t>
            </a:r>
            <a:r>
              <a:rPr lang="en-GB" sz="11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</a:t>
            </a:r>
            <a:r>
              <a:rPr lang="en-GB" sz="11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convergenceTime</a:t>
            </a: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39277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Neighborhood Clamping with Depth Testing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Neighborhood clamping do not remove all ghosting</a:t>
            </a:r>
          </a:p>
          <a:p>
            <a:r>
              <a:rPr lang="en-US" dirty="0"/>
              <a:t>High frequency changes on the neighborhood window perform the clamp differently</a:t>
            </a:r>
          </a:p>
          <a:p>
            <a:pPr lvl="1"/>
            <a:r>
              <a:rPr lang="en-US" dirty="0"/>
              <a:t>Ghosting persists</a:t>
            </a:r>
          </a:p>
          <a:p>
            <a:pPr lvl="1"/>
            <a:r>
              <a:rPr lang="en-US" dirty="0"/>
              <a:t>Usually only seen in motion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Advances in Real-Time Rendering course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140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B1C2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12365</Words>
  <Application>Microsoft Office PowerPoint</Application>
  <PresentationFormat>宽屏</PresentationFormat>
  <Paragraphs>1801</Paragraphs>
  <Slides>143</Slides>
  <Notes>136</Notes>
  <HiddenSlides>21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50" baseType="lpstr">
      <vt:lpstr>Calibri</vt:lpstr>
      <vt:lpstr>Source Code Pro Light</vt:lpstr>
      <vt:lpstr>Calibri Light</vt:lpstr>
      <vt:lpstr>Cambria Math</vt:lpstr>
      <vt:lpstr>Arial</vt:lpstr>
      <vt:lpstr>Consolas</vt:lpstr>
      <vt:lpstr>Office Theme</vt:lpstr>
      <vt:lpstr>Filmic SMAA Sharp Morphological and Temporal Antialiasing</vt:lpstr>
      <vt:lpstr>Notice for Offline Reading</vt:lpstr>
      <vt:lpstr>SMAA Goals</vt:lpstr>
      <vt:lpstr>SMAA Goals</vt:lpstr>
      <vt:lpstr>SMAA Goals</vt:lpstr>
      <vt:lpstr>What is Filmic SMAA?</vt:lpstr>
      <vt:lpstr>What is Filmic SMAA?</vt:lpstr>
      <vt:lpstr>Morphological</vt:lpstr>
      <vt:lpstr>Morphological Antialiasing Basics</vt:lpstr>
      <vt:lpstr>Morphological Antialiasing Basics</vt:lpstr>
      <vt:lpstr>Morphological Antialiasing Basics</vt:lpstr>
      <vt:lpstr>Morphological Antialiasing Basics</vt:lpstr>
      <vt:lpstr>Morphological Antialiasing Basics</vt:lpstr>
      <vt:lpstr>Morphological Antialiasing Basics</vt:lpstr>
      <vt:lpstr>Morphological Antialiasing Basics</vt:lpstr>
      <vt:lpstr>Morphological Antialiasing Basics</vt:lpstr>
      <vt:lpstr>Morphological Antialiasing Improvements</vt:lpstr>
      <vt:lpstr>Morphological Antialiasing Improvements</vt:lpstr>
      <vt:lpstr>Morphological: Quality</vt:lpstr>
      <vt:lpstr>Recap: Local Contrast Edge Suppression</vt:lpstr>
      <vt:lpstr>Recap: Local Contrast Edge Suppression</vt:lpstr>
      <vt:lpstr>Recap: Local Contrast Edge Suppression</vt:lpstr>
      <vt:lpstr>Failure Case</vt:lpstr>
      <vt:lpstr>Failure Case</vt:lpstr>
      <vt:lpstr>Failure Case</vt:lpstr>
      <vt:lpstr>Morphological Edge Suppression</vt:lpstr>
      <vt:lpstr>Morphological Edge Suppression</vt:lpstr>
      <vt:lpstr>Morphological Edge Suppression</vt:lpstr>
      <vt:lpstr>Local Contrast Edge Suppression</vt:lpstr>
      <vt:lpstr>Morphological Edge Suppression</vt:lpstr>
      <vt:lpstr>Morphological Edge Suppression</vt:lpstr>
      <vt:lpstr>Silhouette Line Detection</vt:lpstr>
      <vt:lpstr>Silhouette Line Detection</vt:lpstr>
      <vt:lpstr>Silhouette Line Detection</vt:lpstr>
      <vt:lpstr>Silhouette Line Detection</vt:lpstr>
      <vt:lpstr>U-Pattern Smoothing</vt:lpstr>
      <vt:lpstr>U-Pattern Smoothing</vt:lpstr>
      <vt:lpstr>U-Pattern Smoothing</vt:lpstr>
      <vt:lpstr>U-Pattern Smoothing</vt:lpstr>
      <vt:lpstr>U-Pattern Smoothing</vt:lpstr>
      <vt:lpstr>Morphological:  Performance</vt:lpstr>
      <vt:lpstr>SMAA Morphological Multi Pass Approach</vt:lpstr>
      <vt:lpstr>Reducing to a Single Pass with Compute</vt:lpstr>
      <vt:lpstr>Pixel Shader Performance Inefficiencies</vt:lpstr>
      <vt:lpstr>Stencil Culling Inefficiencies</vt:lpstr>
      <vt:lpstr>Stencil Culling Inefficiencies</vt:lpstr>
      <vt:lpstr>Deferred Queues</vt:lpstr>
      <vt:lpstr>Deferred Queues</vt:lpstr>
      <vt:lpstr>Deferred Queues</vt:lpstr>
      <vt:lpstr>Repeated Pattern Searches</vt:lpstr>
      <vt:lpstr>How SMAA Dealt with This Problem with PS</vt:lpstr>
      <vt:lpstr>How SMAA Dealt with This Problem with PS</vt:lpstr>
      <vt:lpstr>How SMAA Solves This Problem with CS</vt:lpstr>
      <vt:lpstr>How SMAA Solves This Problem with CS</vt:lpstr>
      <vt:lpstr>How SMAA Solves This Problem with CS</vt:lpstr>
      <vt:lpstr>How SMAA Solves This Problem with CS</vt:lpstr>
      <vt:lpstr>Using the LDS</vt:lpstr>
      <vt:lpstr>Performance Recap</vt:lpstr>
      <vt:lpstr>One of Many Optimizations</vt:lpstr>
      <vt:lpstr>Bilinear Fetch and Decode!</vt:lpstr>
      <vt:lpstr>Temporal</vt:lpstr>
      <vt:lpstr>Temporal Antialiasing Toolset: Jittering</vt:lpstr>
      <vt:lpstr>Temporal Antialiasing Toolset: Jittering</vt:lpstr>
      <vt:lpstr>Temporal Antialiasing Toolset: Temporal Reprojection</vt:lpstr>
      <vt:lpstr>Temporal Antialiasing Toolset: Disocclusion and Velocity Weighting</vt:lpstr>
      <vt:lpstr>Temporal Antialiasing Toolset: Disocclusion and Color Weighting</vt:lpstr>
      <vt:lpstr>Temporal Antialiasing Toolset: Exponential History / Exponential Moving Average</vt:lpstr>
      <vt:lpstr>Temporal Antialiasing Toolset: Exponential History / Exponential Moving Average</vt:lpstr>
      <vt:lpstr>Temporal Antialiasing Toolset: Exponential History / Exponential Moving Average</vt:lpstr>
      <vt:lpstr>Temporal Antialiasing Toolset: Neighborhood Clamp</vt:lpstr>
      <vt:lpstr>Temporal Antialiasing Toolset: Neighborhood Clamp Flickering Problem</vt:lpstr>
      <vt:lpstr>Temporal Antialiasing Toolset: Neighborhood Clamp Flickering Problem</vt:lpstr>
      <vt:lpstr>Temporal Antialiasing Toolset: Nearest Velocity</vt:lpstr>
      <vt:lpstr>Temporal Antialiasing Toolset: More!</vt:lpstr>
      <vt:lpstr>Previous Work</vt:lpstr>
      <vt:lpstr>SMAA 1TX [Sousa2013]</vt:lpstr>
      <vt:lpstr>Unreal Engine 4 AA [Karis2014]</vt:lpstr>
      <vt:lpstr>HRAA [Drobot2014]</vt:lpstr>
      <vt:lpstr>HRAA [Drobot2014]</vt:lpstr>
      <vt:lpstr>Key Takeaway: Temporal Filter is Decoupled from AA</vt:lpstr>
      <vt:lpstr>Filmic SMAA T2x</vt:lpstr>
      <vt:lpstr>Temporal Antialiasing Improvements</vt:lpstr>
      <vt:lpstr>Separate Temporal Supersampling and Temporal Filtering</vt:lpstr>
      <vt:lpstr>Separate Temporal Supersampling and Temporal Filtering</vt:lpstr>
      <vt:lpstr>Temporal Antialiasing Toolset: Neighborhood Clamp</vt:lpstr>
      <vt:lpstr>PowerPoint 演示文稿</vt:lpstr>
      <vt:lpstr>Temporal Filtering Sharpness Temporal Contrast</vt:lpstr>
      <vt:lpstr>Temporal Filtering Sharpness Bicubic Resampling</vt:lpstr>
      <vt:lpstr>Temporal Filtering Sharpness Bicubic Resampling</vt:lpstr>
      <vt:lpstr>Temporal Filtering Sharpness Bicubic Resampling</vt:lpstr>
      <vt:lpstr>Temporal Filtering Sharpness Bicubic Resampling</vt:lpstr>
      <vt:lpstr>Shader Code</vt:lpstr>
      <vt:lpstr>PowerPoint 演示文稿</vt:lpstr>
      <vt:lpstr>Temporal Spatial Contrast Tracking</vt:lpstr>
      <vt:lpstr>PowerPoint 演示文稿</vt:lpstr>
      <vt:lpstr>Temporal Spatial Contrast Tracking</vt:lpstr>
      <vt:lpstr>Temporal Spatial Contrast Tracking</vt:lpstr>
      <vt:lpstr>FPS-Aware Temporal Filtering</vt:lpstr>
      <vt:lpstr>Extending Neighborhood Clamping with Depth Testing</vt:lpstr>
      <vt:lpstr>PowerPoint 演示文稿</vt:lpstr>
      <vt:lpstr>Extending Neighborhood Clamping with Depth Testing</vt:lpstr>
      <vt:lpstr>PowerPoint 演示文稿</vt:lpstr>
      <vt:lpstr>Improved Temporal Supersampling Resampling</vt:lpstr>
      <vt:lpstr>Improved Temporal Supersampling Resampling</vt:lpstr>
      <vt:lpstr>Improved Temporal Supersampling Resampling</vt:lpstr>
      <vt:lpstr>Improved Temporal Supersampling Resampling</vt:lpstr>
      <vt:lpstr>Improved Temporal Supersampling Resampling</vt:lpstr>
      <vt:lpstr>Improved Temporal Supersampling Resampling</vt:lpstr>
      <vt:lpstr>Improved Temporal Supersampling Resampling</vt:lpstr>
      <vt:lpstr>Improved Temporal Quincunx Basic Quincunx</vt:lpstr>
      <vt:lpstr>Improved Temporal Quincunx Basic Quincunx</vt:lpstr>
      <vt:lpstr>Improved Temporal Quincunx Basic Quincunx</vt:lpstr>
      <vt:lpstr>Improved Temporal Quincunx Faster Quincunx</vt:lpstr>
      <vt:lpstr>Improved Temporal Quincunx Contrast-Aware Quincunx</vt:lpstr>
      <vt:lpstr>Improved Temporal Quincunx Contrast-Aware Quincunx</vt:lpstr>
      <vt:lpstr>Improved Temporal Quincunx Contrast-Aware Quincunx</vt:lpstr>
      <vt:lpstr>Supersampling Derivatives</vt:lpstr>
      <vt:lpstr>Supersampling Derivatives</vt:lpstr>
      <vt:lpstr>Supersampling Derivatives</vt:lpstr>
      <vt:lpstr>Supersampling Derivatives</vt:lpstr>
      <vt:lpstr>Supersampling Derivatives</vt:lpstr>
      <vt:lpstr>Supersampling Derivatives</vt:lpstr>
      <vt:lpstr>Supersampling Derivatives</vt:lpstr>
      <vt:lpstr>Supersampling derivatives</vt:lpstr>
      <vt:lpstr>Supersampling Derivatives</vt:lpstr>
      <vt:lpstr>Improved Color Weighting Faster</vt:lpstr>
      <vt:lpstr>Improved Color Weighting Extended</vt:lpstr>
      <vt:lpstr>Improved Color Weighting Extended</vt:lpstr>
      <vt:lpstr>Improved Color Weighting Extended</vt:lpstr>
      <vt:lpstr>Improved Color Weighting Extended</vt:lpstr>
      <vt:lpstr>Improved Color Weighting Improved Pixel Matching</vt:lpstr>
      <vt:lpstr>Improved Color Weighting Improved Pixel Matching</vt:lpstr>
      <vt:lpstr>Improved Color Weighting Improved Pixel Matching</vt:lpstr>
      <vt:lpstr>Low-Footprint Velocity Buffers</vt:lpstr>
      <vt:lpstr>Low-Footprint Velocity Buffers</vt:lpstr>
      <vt:lpstr>Faster Closest Velocity and Halfres Velocities</vt:lpstr>
      <vt:lpstr>Exploiting the Human Vision System</vt:lpstr>
      <vt:lpstr>Temporal Upsampling</vt:lpstr>
      <vt:lpstr>Temporal Upsampling</vt:lpstr>
      <vt:lpstr>Temporal Upsampling</vt:lpstr>
      <vt:lpstr>Conclusions</vt:lpstr>
      <vt:lpstr>Q&amp;A - 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Filmic SMAA Sharp Morphological and Temporal Antialiasing</dc:title>
  <dc:creator>Jorge Jimenez</dc:creator>
  <cp:lastModifiedBy>浅 墨</cp:lastModifiedBy>
  <cp:revision>394</cp:revision>
  <dcterms:created xsi:type="dcterms:W3CDTF">2016-07-18T23:55:53Z</dcterms:created>
  <dcterms:modified xsi:type="dcterms:W3CDTF">2021-10-31T07:01:18Z</dcterms:modified>
</cp:coreProperties>
</file>